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2" r:id="rId16"/>
    <p:sldId id="270" r:id="rId17"/>
    <p:sldId id="272" r:id="rId18"/>
    <p:sldId id="273" r:id="rId19"/>
    <p:sldId id="275" r:id="rId20"/>
    <p:sldId id="274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2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53CD-E5D5-40E7-97B8-DB531DC7DC23}" type="datetimeFigureOut">
              <a:rPr lang="de-DE" smtClean="0"/>
              <a:t>16.02.2014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C14-DBC2-40CC-B5BD-41BEFB98D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41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53CD-E5D5-40E7-97B8-DB531DC7DC23}" type="datetimeFigureOut">
              <a:rPr lang="de-DE" smtClean="0"/>
              <a:t>16.02.2014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C14-DBC2-40CC-B5BD-41BEFB98D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6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53CD-E5D5-40E7-97B8-DB531DC7DC23}" type="datetimeFigureOut">
              <a:rPr lang="de-DE" smtClean="0"/>
              <a:t>16.02.2014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C14-DBC2-40CC-B5BD-41BEFB98D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751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53CD-E5D5-40E7-97B8-DB531DC7DC23}" type="datetimeFigureOut">
              <a:rPr lang="de-DE" smtClean="0"/>
              <a:t>16.02.2014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C14-DBC2-40CC-B5BD-41BEFB98D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78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53CD-E5D5-40E7-97B8-DB531DC7DC23}" type="datetimeFigureOut">
              <a:rPr lang="de-DE" smtClean="0"/>
              <a:t>16.02.2014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C14-DBC2-40CC-B5BD-41BEFB98D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7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53CD-E5D5-40E7-97B8-DB531DC7DC23}" type="datetimeFigureOut">
              <a:rPr lang="de-DE" smtClean="0"/>
              <a:t>16.02.2014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C14-DBC2-40CC-B5BD-41BEFB98D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85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53CD-E5D5-40E7-97B8-DB531DC7DC23}" type="datetimeFigureOut">
              <a:rPr lang="de-DE" smtClean="0"/>
              <a:t>16.02.2014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C14-DBC2-40CC-B5BD-41BEFB98D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05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53CD-E5D5-40E7-97B8-DB531DC7DC23}" type="datetimeFigureOut">
              <a:rPr lang="de-DE" smtClean="0"/>
              <a:t>16.02.2014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C14-DBC2-40CC-B5BD-41BEFB98D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210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53CD-E5D5-40E7-97B8-DB531DC7DC23}" type="datetimeFigureOut">
              <a:rPr lang="de-DE" smtClean="0"/>
              <a:t>16.02.2014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C14-DBC2-40CC-B5BD-41BEFB98D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72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53CD-E5D5-40E7-97B8-DB531DC7DC23}" type="datetimeFigureOut">
              <a:rPr lang="de-DE" smtClean="0"/>
              <a:t>16.02.2014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C14-DBC2-40CC-B5BD-41BEFB98D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49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53CD-E5D5-40E7-97B8-DB531DC7DC23}" type="datetimeFigureOut">
              <a:rPr lang="de-DE" smtClean="0"/>
              <a:t>16.02.2014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9C14-DBC2-40CC-B5BD-41BEFB98D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241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153CD-E5D5-40E7-97B8-DB531DC7DC23}" type="datetimeFigureOut">
              <a:rPr lang="de-DE" smtClean="0"/>
              <a:t>16.02.2014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A9C14-DBC2-40CC-B5BD-41BEFB98DF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1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lfgang-waldner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872207"/>
          </a:xfrm>
        </p:spPr>
        <p:txBody>
          <a:bodyPr>
            <a:noAutofit/>
          </a:bodyPr>
          <a:lstStyle/>
          <a:p>
            <a:r>
              <a:rPr lang="de-DE" sz="5400" dirty="0" smtClean="0"/>
              <a:t>Der Wirtschaftskreislauf nach Keynes</a:t>
            </a:r>
            <a:endParaRPr lang="de-DE" sz="5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47056"/>
          </a:xfrm>
        </p:spPr>
        <p:txBody>
          <a:bodyPr/>
          <a:lstStyle/>
          <a:p>
            <a:pPr lvl="0"/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Autor: Wolfgang Waldner</a:t>
            </a:r>
          </a:p>
          <a:p>
            <a:pPr lvl="0"/>
            <a:r>
              <a:rPr lang="de-DE" sz="2000" dirty="0">
                <a:solidFill>
                  <a:prstClr val="black">
                    <a:tint val="75000"/>
                  </a:prstClr>
                </a:solidFill>
              </a:rPr>
              <a:t>Die Präsentation erhalten Sie zur freien Verwendung in der Rubrik Kontakte/Downloads meiner Website </a:t>
            </a:r>
          </a:p>
          <a:p>
            <a:pPr lvl="0"/>
            <a:r>
              <a:rPr lang="de-DE" sz="2000" dirty="0" smtClean="0">
                <a:solidFill>
                  <a:prstClr val="black">
                    <a:tint val="75000"/>
                  </a:prstClr>
                </a:solidFill>
                <a:hlinkClick r:id="rId2"/>
              </a:rPr>
              <a:t>www.wolfgang-waldner.com</a:t>
            </a:r>
            <a:r>
              <a:rPr lang="de-DE" sz="2000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de-DE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22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9"/>
    </mc:Choice>
    <mc:Fallback xmlns="">
      <p:transition spd="slow" advTm="911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34979" y="3645024"/>
            <a:ext cx="2448272" cy="1008112"/>
          </a:xfrm>
        </p:spPr>
        <p:txBody>
          <a:bodyPr>
            <a:normAutofit fontScale="90000"/>
          </a:bodyPr>
          <a:lstStyle/>
          <a:p>
            <a:r>
              <a:rPr lang="de-DE" sz="3600" dirty="0" smtClean="0"/>
              <a:t>Ausgaben = Einnahmen</a:t>
            </a:r>
            <a:endParaRPr lang="de-DE" sz="3600" dirty="0"/>
          </a:p>
        </p:txBody>
      </p:sp>
      <p:sp>
        <p:nvSpPr>
          <p:cNvPr id="4" name="Rechteck 3"/>
          <p:cNvSpPr/>
          <p:nvPr/>
        </p:nvSpPr>
        <p:spPr>
          <a:xfrm>
            <a:off x="6059016" y="2492896"/>
            <a:ext cx="1828800" cy="33058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2492896"/>
            <a:ext cx="1828800" cy="330581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gekauften Konsumgüter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8" name="Pfeil nach links 7"/>
          <p:cNvSpPr/>
          <p:nvPr/>
        </p:nvSpPr>
        <p:spPr>
          <a:xfrm>
            <a:off x="3707904" y="2492896"/>
            <a:ext cx="2274552" cy="79208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Güter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35774" y="4941168"/>
            <a:ext cx="2246682" cy="85754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Leistungen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3021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 Ersparnis der Haushalte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73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33"/>
    </mc:Choice>
    <mc:Fallback xmlns="">
      <p:transition spd="slow" advTm="1133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059016" y="3284984"/>
            <a:ext cx="1828800" cy="25137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3284984"/>
            <a:ext cx="1828800" cy="25137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gekauften Konsumgüter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8" name="Pfeil nach links 7"/>
          <p:cNvSpPr/>
          <p:nvPr/>
        </p:nvSpPr>
        <p:spPr>
          <a:xfrm>
            <a:off x="3735774" y="3284984"/>
            <a:ext cx="2274552" cy="79208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Güter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35774" y="4941168"/>
            <a:ext cx="2246682" cy="85754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Leistungen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8800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 Ersparnis der Haushalte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778098"/>
          </a:xfrm>
        </p:spPr>
        <p:txBody>
          <a:bodyPr>
            <a:normAutofit/>
          </a:bodyPr>
          <a:lstStyle/>
          <a:p>
            <a:r>
              <a:rPr lang="de-DE" sz="3600" dirty="0" smtClean="0">
                <a:solidFill>
                  <a:srgbClr val="FF0000"/>
                </a:solidFill>
              </a:rPr>
              <a:t>Haushalte sparen am Konsum: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059016" y="2492896"/>
            <a:ext cx="1828800" cy="7920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Sparparadoxon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835744" y="2492896"/>
            <a:ext cx="1828752" cy="7920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Zusätzliche Produktionslücke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932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69"/>
    </mc:Choice>
    <mc:Fallback xmlns="">
      <p:transition spd="slow" advTm="886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059016" y="3284984"/>
            <a:ext cx="1828800" cy="25137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3284984"/>
            <a:ext cx="1828800" cy="25137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gekauften Konsumgüter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8" name="Pfeil nach links 7"/>
          <p:cNvSpPr/>
          <p:nvPr/>
        </p:nvSpPr>
        <p:spPr>
          <a:xfrm>
            <a:off x="3735774" y="3284984"/>
            <a:ext cx="2274552" cy="79208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Güter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35774" y="4941168"/>
            <a:ext cx="2246682" cy="85754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Leistungen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8800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 Ersparnis der Haushalte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778098"/>
          </a:xfrm>
        </p:spPr>
        <p:txBody>
          <a:bodyPr>
            <a:normAutofit/>
          </a:bodyPr>
          <a:lstStyle/>
          <a:p>
            <a:r>
              <a:rPr lang="de-DE" sz="3600" dirty="0" smtClean="0"/>
              <a:t>Haushalte sparen am Konsum:</a:t>
            </a:r>
            <a:endParaRPr lang="de-DE" sz="3600" dirty="0"/>
          </a:p>
        </p:txBody>
      </p:sp>
      <p:sp>
        <p:nvSpPr>
          <p:cNvPr id="7" name="Rechteck 6"/>
          <p:cNvSpPr/>
          <p:nvPr/>
        </p:nvSpPr>
        <p:spPr>
          <a:xfrm>
            <a:off x="6059016" y="2492896"/>
            <a:ext cx="1828800" cy="7920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Sparparadoxon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835744" y="2492896"/>
            <a:ext cx="1828752" cy="7920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Zusätzliche Produktionslücke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104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38"/>
    </mc:Choice>
    <mc:Fallback xmlns="">
      <p:transition spd="slow" advTm="1483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059016" y="3284984"/>
            <a:ext cx="1828800" cy="25137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3284984"/>
            <a:ext cx="1828800" cy="25137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gekauften Konsumgüter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8" name="Pfeil nach links 7"/>
          <p:cNvSpPr/>
          <p:nvPr/>
        </p:nvSpPr>
        <p:spPr>
          <a:xfrm>
            <a:off x="3735774" y="3284984"/>
            <a:ext cx="2274552" cy="79208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Güter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35774" y="4941168"/>
            <a:ext cx="2246682" cy="85754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Leistungen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8800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 Ersparnis der Haushalte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778098"/>
          </a:xfrm>
        </p:spPr>
        <p:txBody>
          <a:bodyPr>
            <a:normAutofit/>
          </a:bodyPr>
          <a:lstStyle/>
          <a:p>
            <a:r>
              <a:rPr lang="de-DE" sz="3600" dirty="0" smtClean="0"/>
              <a:t>Haushalte sparen am Konsum:</a:t>
            </a:r>
            <a:endParaRPr lang="de-DE" sz="3600" dirty="0"/>
          </a:p>
        </p:txBody>
      </p:sp>
      <p:sp>
        <p:nvSpPr>
          <p:cNvPr id="7" name="Rechteck 6"/>
          <p:cNvSpPr/>
          <p:nvPr/>
        </p:nvSpPr>
        <p:spPr>
          <a:xfrm>
            <a:off x="6059016" y="2492896"/>
            <a:ext cx="1828800" cy="7920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Sparparadoxon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835744" y="2492896"/>
            <a:ext cx="1828752" cy="7920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Zusätzliche Produktionslücke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531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10"/>
    </mc:Choice>
    <mc:Fallback xmlns="">
      <p:transition spd="slow" advTm="1051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059016" y="3284984"/>
            <a:ext cx="1828800" cy="25137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3284984"/>
            <a:ext cx="1828800" cy="25137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gekauften Konsumgüter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8" name="Pfeil nach links 7"/>
          <p:cNvSpPr/>
          <p:nvPr/>
        </p:nvSpPr>
        <p:spPr>
          <a:xfrm>
            <a:off x="3735774" y="3284984"/>
            <a:ext cx="2274552" cy="79208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Güter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35774" y="4941168"/>
            <a:ext cx="2246682" cy="85754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Leistungen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8800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 Ersparnis der Haushalte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778098"/>
          </a:xfrm>
        </p:spPr>
        <p:txBody>
          <a:bodyPr>
            <a:normAutofit/>
          </a:bodyPr>
          <a:lstStyle/>
          <a:p>
            <a:r>
              <a:rPr lang="de-DE" sz="3600" dirty="0" smtClean="0">
                <a:solidFill>
                  <a:srgbClr val="FF0000"/>
                </a:solidFill>
              </a:rPr>
              <a:t>Das Sparparadoxon nach Keynes: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059016" y="2492896"/>
            <a:ext cx="1828800" cy="7920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Sparparadoxon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835744" y="2492896"/>
            <a:ext cx="1828752" cy="7920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Zusätzliche Produktionslücke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219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01"/>
    </mc:Choice>
    <mc:Fallback xmlns="">
      <p:transition spd="slow" advTm="2890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059016" y="3284984"/>
            <a:ext cx="1828800" cy="25137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3284984"/>
            <a:ext cx="1828800" cy="25137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gekauften Konsumgüter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Investition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8800" cy="122413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Ersparnis der Haushalte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778098"/>
          </a:xfrm>
        </p:spPr>
        <p:txBody>
          <a:bodyPr>
            <a:normAutofit/>
          </a:bodyPr>
          <a:lstStyle/>
          <a:p>
            <a:r>
              <a:rPr lang="de-DE" sz="3600" dirty="0" smtClean="0">
                <a:solidFill>
                  <a:srgbClr val="FF0000"/>
                </a:solidFill>
              </a:rPr>
              <a:t>Die falsche Darstellung der Neoklassik: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059016" y="2492896"/>
            <a:ext cx="1828800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Zusätzliche Ersparnisse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835744" y="2492896"/>
            <a:ext cx="1828752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Zusätzliche Investitionen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835744" y="1268760"/>
            <a:ext cx="6052072" cy="201622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3676247" y="1399709"/>
            <a:ext cx="2304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In der neoklassischen Theorie sind Investitionen immer wirtschaftlich,</a:t>
            </a:r>
          </a:p>
          <a:p>
            <a:pPr algn="ctr"/>
            <a:r>
              <a:rPr lang="de-DE" dirty="0" smtClean="0"/>
              <a:t>trotz Hochzinspolitik, Deflation, Absatzkrise!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465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10"/>
    </mc:Choice>
    <mc:Fallback xmlns="">
      <p:transition spd="slow" advTm="2211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059016" y="3284984"/>
            <a:ext cx="1828800" cy="25137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3284984"/>
            <a:ext cx="1828800" cy="25137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und dem Staat gekauften 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8" name="Pfeil nach links 7"/>
          <p:cNvSpPr/>
          <p:nvPr/>
        </p:nvSpPr>
        <p:spPr>
          <a:xfrm>
            <a:off x="3735774" y="3284984"/>
            <a:ext cx="2274552" cy="79208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Konsum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35774" y="4801230"/>
            <a:ext cx="2246682" cy="100155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Geld für Leistungen</a:t>
            </a:r>
            <a:endParaRPr lang="de-DE" sz="1600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8800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 Ersparnis der Haushalte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778098"/>
          </a:xfrm>
        </p:spPr>
        <p:txBody>
          <a:bodyPr>
            <a:normAutofit/>
          </a:bodyPr>
          <a:lstStyle/>
          <a:p>
            <a:r>
              <a:rPr lang="de-DE" sz="3600" dirty="0" smtClean="0"/>
              <a:t>Staatsausgaben aus Steuern:</a:t>
            </a:r>
            <a:endParaRPr lang="de-DE" sz="3600" dirty="0"/>
          </a:p>
        </p:txBody>
      </p:sp>
      <p:sp>
        <p:nvSpPr>
          <p:cNvPr id="7" name="Rechteck 6"/>
          <p:cNvSpPr/>
          <p:nvPr/>
        </p:nvSpPr>
        <p:spPr>
          <a:xfrm>
            <a:off x="6059016" y="2492896"/>
            <a:ext cx="1828800" cy="79208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Steuern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835744" y="2492896"/>
            <a:ext cx="1828752" cy="792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Zusätzliche Produktion</a:t>
            </a:r>
            <a:endParaRPr lang="de-DE" dirty="0"/>
          </a:p>
        </p:txBody>
      </p:sp>
      <p:sp>
        <p:nvSpPr>
          <p:cNvPr id="2" name="Pfeil nach links 1"/>
          <p:cNvSpPr/>
          <p:nvPr/>
        </p:nvSpPr>
        <p:spPr>
          <a:xfrm>
            <a:off x="3735774" y="2564904"/>
            <a:ext cx="2246682" cy="648072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Staatsausgaben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6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36"/>
    </mc:Choice>
    <mc:Fallback xmlns="">
      <p:transition spd="slow" advTm="13236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059016" y="3284984"/>
            <a:ext cx="1828800" cy="25137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3284984"/>
            <a:ext cx="1828800" cy="25137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und dem Staat gekauften 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8" name="Pfeil nach links 7"/>
          <p:cNvSpPr/>
          <p:nvPr/>
        </p:nvSpPr>
        <p:spPr>
          <a:xfrm>
            <a:off x="3735774" y="3284984"/>
            <a:ext cx="2274552" cy="79208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Konsum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35774" y="4801230"/>
            <a:ext cx="2246682" cy="100155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Geld für Leistungen</a:t>
            </a:r>
            <a:endParaRPr lang="de-DE" sz="1600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8800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 Ersparnis der Haushalte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778098"/>
          </a:xfrm>
        </p:spPr>
        <p:txBody>
          <a:bodyPr>
            <a:normAutofit/>
          </a:bodyPr>
          <a:lstStyle/>
          <a:p>
            <a:r>
              <a:rPr lang="de-DE" sz="3600" dirty="0" smtClean="0"/>
              <a:t>Steuern und Staatsausgaben:</a:t>
            </a:r>
            <a:endParaRPr lang="de-DE" sz="3600" dirty="0"/>
          </a:p>
        </p:txBody>
      </p:sp>
      <p:sp>
        <p:nvSpPr>
          <p:cNvPr id="7" name="Rechteck 6"/>
          <p:cNvSpPr/>
          <p:nvPr/>
        </p:nvSpPr>
        <p:spPr>
          <a:xfrm>
            <a:off x="6059016" y="2492896"/>
            <a:ext cx="1828800" cy="79208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Steuern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835744" y="2492896"/>
            <a:ext cx="1828752" cy="792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Zusätzliche Produktion</a:t>
            </a:r>
            <a:endParaRPr lang="de-DE" dirty="0"/>
          </a:p>
        </p:txBody>
      </p:sp>
      <p:sp>
        <p:nvSpPr>
          <p:cNvPr id="2" name="Pfeil nach links 1"/>
          <p:cNvSpPr/>
          <p:nvPr/>
        </p:nvSpPr>
        <p:spPr>
          <a:xfrm>
            <a:off x="3735774" y="2564904"/>
            <a:ext cx="2246682" cy="648072"/>
          </a:xfrm>
          <a:prstGeom prst="lef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Staatsausgaben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812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93"/>
    </mc:Choice>
    <mc:Fallback xmlns="">
      <p:transition spd="slow" advTm="1409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059016" y="3284984"/>
            <a:ext cx="1828800" cy="25137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3284984"/>
            <a:ext cx="1828800" cy="25137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und dem Staat gekauften 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820442" y="2492896"/>
            <a:ext cx="2152339" cy="79208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Geld für Leistungen</a:t>
            </a:r>
            <a:endParaRPr lang="de-DE" sz="1600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8800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 Ersparnis der Haushalte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778098"/>
          </a:xfrm>
        </p:spPr>
        <p:txBody>
          <a:bodyPr>
            <a:normAutofit/>
          </a:bodyPr>
          <a:lstStyle/>
          <a:p>
            <a:r>
              <a:rPr lang="de-DE" sz="3600" dirty="0" smtClean="0"/>
              <a:t>Steuern und Staatsausgaben:</a:t>
            </a:r>
            <a:endParaRPr lang="de-DE" sz="3600" dirty="0"/>
          </a:p>
        </p:txBody>
      </p:sp>
      <p:sp>
        <p:nvSpPr>
          <p:cNvPr id="7" name="Rechteck 6"/>
          <p:cNvSpPr/>
          <p:nvPr/>
        </p:nvSpPr>
        <p:spPr>
          <a:xfrm>
            <a:off x="6059016" y="2492896"/>
            <a:ext cx="1828800" cy="79208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Steuern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835744" y="2492896"/>
            <a:ext cx="1828752" cy="792088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Zusätzliche Produktion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723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57"/>
    </mc:Choice>
    <mc:Fallback xmlns="">
      <p:transition spd="slow" advTm="12957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059016" y="3284984"/>
            <a:ext cx="1828800" cy="25137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3284984"/>
            <a:ext cx="1828800" cy="25137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und dem Staat gekauften 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8800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 Ersparnis der Haushalte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778098"/>
          </a:xfrm>
        </p:spPr>
        <p:txBody>
          <a:bodyPr>
            <a:normAutofit/>
          </a:bodyPr>
          <a:lstStyle/>
          <a:p>
            <a:r>
              <a:rPr lang="de-DE" sz="3600" dirty="0" smtClean="0"/>
              <a:t>Immer noch keine Ersparnisse:</a:t>
            </a:r>
            <a:endParaRPr lang="de-DE" sz="3600" dirty="0"/>
          </a:p>
        </p:txBody>
      </p:sp>
      <p:sp>
        <p:nvSpPr>
          <p:cNvPr id="7" name="Rechteck 6"/>
          <p:cNvSpPr/>
          <p:nvPr/>
        </p:nvSpPr>
        <p:spPr>
          <a:xfrm>
            <a:off x="6059016" y="2492896"/>
            <a:ext cx="1828800" cy="79208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Steuern für den Staat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835744" y="2492896"/>
            <a:ext cx="1828752" cy="792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Zusätzliche Produktion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531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00"/>
    </mc:Choice>
    <mc:Fallback xmlns="">
      <p:transition spd="slow" advTm="101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34979" y="3645024"/>
            <a:ext cx="2448272" cy="1008112"/>
          </a:xfrm>
        </p:spPr>
        <p:txBody>
          <a:bodyPr>
            <a:normAutofit fontScale="90000"/>
          </a:bodyPr>
          <a:lstStyle/>
          <a:p>
            <a:r>
              <a:rPr lang="de-DE" sz="3600" dirty="0" smtClean="0"/>
              <a:t>Ausgaben = Einnahmen</a:t>
            </a:r>
            <a:endParaRPr lang="de-DE" sz="3600" dirty="0"/>
          </a:p>
        </p:txBody>
      </p:sp>
      <p:sp>
        <p:nvSpPr>
          <p:cNvPr id="4" name="Rechteck 3"/>
          <p:cNvSpPr/>
          <p:nvPr/>
        </p:nvSpPr>
        <p:spPr>
          <a:xfrm>
            <a:off x="6059016" y="2492896"/>
            <a:ext cx="1828800" cy="33058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2492896"/>
            <a:ext cx="1828800" cy="330581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gekauften Konsumgüter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8" name="Pfeil nach links 7"/>
          <p:cNvSpPr/>
          <p:nvPr/>
        </p:nvSpPr>
        <p:spPr>
          <a:xfrm>
            <a:off x="3707904" y="2492896"/>
            <a:ext cx="2274552" cy="79208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Güter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35774" y="4941168"/>
            <a:ext cx="2246682" cy="85754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Leistungen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3021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 Ersparnis der Haushalte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49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00"/>
    </mc:Choice>
    <mc:Fallback xmlns="">
      <p:transition spd="slow" advTm="102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059016" y="3284984"/>
            <a:ext cx="1828800" cy="25137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3284984"/>
            <a:ext cx="1828800" cy="25137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und dem Staat gekauften 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80333" y="2149851"/>
            <a:ext cx="2154864" cy="100811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Geld für Leistungen</a:t>
            </a:r>
            <a:endParaRPr lang="de-DE" sz="1600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8800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Erwerbslücke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778098"/>
          </a:xfrm>
        </p:spPr>
        <p:txBody>
          <a:bodyPr>
            <a:normAutofit/>
          </a:bodyPr>
          <a:lstStyle/>
          <a:p>
            <a:r>
              <a:rPr lang="de-DE" sz="3600" dirty="0" smtClean="0"/>
              <a:t>Staatsausgaben auf Kredit:</a:t>
            </a:r>
            <a:endParaRPr lang="de-DE" sz="3600" dirty="0"/>
          </a:p>
        </p:txBody>
      </p:sp>
      <p:sp>
        <p:nvSpPr>
          <p:cNvPr id="13" name="Rechteck 12"/>
          <p:cNvSpPr/>
          <p:nvPr/>
        </p:nvSpPr>
        <p:spPr>
          <a:xfrm>
            <a:off x="1835696" y="2132856"/>
            <a:ext cx="1828752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Staatsdefizit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6059016" y="2132856"/>
            <a:ext cx="1828800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Ersparnisse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835744" y="2492896"/>
            <a:ext cx="1828704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Nachfrage aus Steuermitteln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059016" y="2492896"/>
            <a:ext cx="1828800" cy="79208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Steuern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612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94"/>
    </mc:Choice>
    <mc:Fallback xmlns="">
      <p:transition spd="slow" advTm="23294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059016" y="3284984"/>
            <a:ext cx="1828800" cy="25137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3284984"/>
            <a:ext cx="1828800" cy="25137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und dem Staat gekauften 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80333" y="1943586"/>
            <a:ext cx="2154864" cy="100811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Geld für Leistungen</a:t>
            </a:r>
            <a:endParaRPr lang="de-DE" sz="1600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88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Erwerbslücke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778098"/>
          </a:xfrm>
        </p:spPr>
        <p:txBody>
          <a:bodyPr>
            <a:normAutofit/>
          </a:bodyPr>
          <a:lstStyle/>
          <a:p>
            <a:r>
              <a:rPr lang="de-DE" sz="3600" dirty="0"/>
              <a:t>Nettoinvestition der Unternehmen</a:t>
            </a:r>
            <a:r>
              <a:rPr lang="de-DE" sz="3600" dirty="0" smtClean="0"/>
              <a:t>:</a:t>
            </a:r>
            <a:endParaRPr lang="de-DE" sz="3600" dirty="0"/>
          </a:p>
        </p:txBody>
      </p:sp>
      <p:sp>
        <p:nvSpPr>
          <p:cNvPr id="13" name="Rechteck 12"/>
          <p:cNvSpPr/>
          <p:nvPr/>
        </p:nvSpPr>
        <p:spPr>
          <a:xfrm>
            <a:off x="1835696" y="2132856"/>
            <a:ext cx="1828752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Staatsdefizit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6059016" y="1844824"/>
            <a:ext cx="1828800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Ersparnisse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835744" y="2492896"/>
            <a:ext cx="1828704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Nachfrage aus Steuermitteln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059016" y="2492896"/>
            <a:ext cx="1828800" cy="79208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Steuern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835744" y="1844824"/>
            <a:ext cx="1828752" cy="3050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Nettoinvestition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734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468"/>
    </mc:Choice>
    <mc:Fallback xmlns="">
      <p:transition spd="slow" advTm="22468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059016" y="3284984"/>
            <a:ext cx="1828800" cy="25137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3284984"/>
            <a:ext cx="1828800" cy="25137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und dem Staat gekauften 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80333" y="1556792"/>
            <a:ext cx="2154864" cy="936104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Geld für Leistungen</a:t>
            </a:r>
            <a:endParaRPr lang="de-DE" sz="1600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8800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Erwerbslücke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778098"/>
          </a:xfrm>
        </p:spPr>
        <p:txBody>
          <a:bodyPr>
            <a:normAutofit/>
          </a:bodyPr>
          <a:lstStyle/>
          <a:p>
            <a:r>
              <a:rPr lang="de-DE" sz="3600" dirty="0"/>
              <a:t>Exportüberschuss und Ersparnis:</a:t>
            </a:r>
          </a:p>
        </p:txBody>
      </p:sp>
      <p:sp>
        <p:nvSpPr>
          <p:cNvPr id="13" name="Rechteck 12"/>
          <p:cNvSpPr/>
          <p:nvPr/>
        </p:nvSpPr>
        <p:spPr>
          <a:xfrm>
            <a:off x="1835696" y="2132856"/>
            <a:ext cx="1828752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Staatsdefizit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6059016" y="1556792"/>
            <a:ext cx="1828800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Ersparnisse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835744" y="2492896"/>
            <a:ext cx="1828704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Nachfrage aus Steuermitteln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059016" y="2492896"/>
            <a:ext cx="1828800" cy="79208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Steuern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835744" y="1844824"/>
            <a:ext cx="1828752" cy="3050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Nettoinvestition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835744" y="1556792"/>
            <a:ext cx="182870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Exportüberschuss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538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17"/>
    </mc:Choice>
    <mc:Fallback xmlns="">
      <p:transition spd="slow" advTm="16517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059016" y="3284984"/>
            <a:ext cx="1828800" cy="25137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3284984"/>
            <a:ext cx="1828800" cy="25137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und dem Staat gekauften 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80333" y="1556792"/>
            <a:ext cx="2154864" cy="936104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Geld für Leistungen</a:t>
            </a:r>
            <a:endParaRPr lang="de-DE" sz="1600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8800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Erwerbslücke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778098"/>
          </a:xfrm>
        </p:spPr>
        <p:txBody>
          <a:bodyPr>
            <a:normAutofit/>
          </a:bodyPr>
          <a:lstStyle/>
          <a:p>
            <a:r>
              <a:rPr lang="de-DE" sz="3600" dirty="0" smtClean="0"/>
              <a:t>Wodurch wird Ersparnis möglich?</a:t>
            </a:r>
            <a:endParaRPr lang="de-DE" sz="3600" dirty="0"/>
          </a:p>
        </p:txBody>
      </p:sp>
      <p:sp>
        <p:nvSpPr>
          <p:cNvPr id="13" name="Rechteck 12"/>
          <p:cNvSpPr/>
          <p:nvPr/>
        </p:nvSpPr>
        <p:spPr>
          <a:xfrm>
            <a:off x="1835696" y="2132856"/>
            <a:ext cx="1828752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Staatsdefizit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6059016" y="1556792"/>
            <a:ext cx="1828800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Ersparnisse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835744" y="2492896"/>
            <a:ext cx="1828704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Nachfrage aus Steuermitteln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059016" y="2492896"/>
            <a:ext cx="1828800" cy="79208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Steuern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835744" y="1844824"/>
            <a:ext cx="1828752" cy="3050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Nettoinvestition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835744" y="1556792"/>
            <a:ext cx="182870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Exportüberschuss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1835696" y="1556792"/>
            <a:ext cx="6052120" cy="93610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54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57"/>
    </mc:Choice>
    <mc:Fallback xmlns="">
      <p:transition spd="slow" advTm="19957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059016" y="3284984"/>
            <a:ext cx="1828800" cy="25137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3284984"/>
            <a:ext cx="1828800" cy="25137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und dem Staat gekauften 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8800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Erwerbslücke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778098"/>
          </a:xfrm>
        </p:spPr>
        <p:txBody>
          <a:bodyPr>
            <a:normAutofit/>
          </a:bodyPr>
          <a:lstStyle/>
          <a:p>
            <a:r>
              <a:rPr lang="de-DE" sz="3600" dirty="0" smtClean="0"/>
              <a:t>1. Erkenntnis:</a:t>
            </a:r>
            <a:endParaRPr lang="de-DE" sz="3600" dirty="0"/>
          </a:p>
        </p:txBody>
      </p:sp>
      <p:sp>
        <p:nvSpPr>
          <p:cNvPr id="13" name="Rechteck 12"/>
          <p:cNvSpPr/>
          <p:nvPr/>
        </p:nvSpPr>
        <p:spPr>
          <a:xfrm>
            <a:off x="1835696" y="2132856"/>
            <a:ext cx="1828752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Staatsdefizit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6059016" y="1556792"/>
            <a:ext cx="1828800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Ersparnisse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835744" y="2492896"/>
            <a:ext cx="1828704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Nachfrage aus Steuermitteln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059016" y="2492896"/>
            <a:ext cx="1828800" cy="79208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Steuern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835744" y="1844824"/>
            <a:ext cx="1828752" cy="3050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Nettoinvestition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835744" y="1556792"/>
            <a:ext cx="182870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Exportüberschuss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1835696" y="3284984"/>
            <a:ext cx="6052120" cy="251372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707904" y="3387684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Der Sektor Haushalte kann durch sein Sparen am Konsum keine Ersparnis erzielen. Die Haushalte senken durch das Sparen ihr Einkommen und der Staat muss das ausgleichen!</a:t>
            </a:r>
          </a:p>
        </p:txBody>
      </p:sp>
    </p:spTree>
    <p:extLst>
      <p:ext uri="{BB962C8B-B14F-4D97-AF65-F5344CB8AC3E}">
        <p14:creationId xmlns:p14="http://schemas.microsoft.com/office/powerpoint/2010/main" val="54794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18"/>
    </mc:Choice>
    <mc:Fallback xmlns="">
      <p:transition spd="slow" advTm="34118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059016" y="3284984"/>
            <a:ext cx="1828800" cy="25137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3284984"/>
            <a:ext cx="1828800" cy="25137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und dem Staat gekauften 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8800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Erwerbslücke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778098"/>
          </a:xfrm>
        </p:spPr>
        <p:txBody>
          <a:bodyPr>
            <a:normAutofit/>
          </a:bodyPr>
          <a:lstStyle/>
          <a:p>
            <a:r>
              <a:rPr lang="de-DE" sz="3600" dirty="0" smtClean="0"/>
              <a:t>2. Erkenntnis:</a:t>
            </a:r>
            <a:endParaRPr lang="de-DE" sz="3600" dirty="0"/>
          </a:p>
        </p:txBody>
      </p:sp>
      <p:sp>
        <p:nvSpPr>
          <p:cNvPr id="13" name="Rechteck 12"/>
          <p:cNvSpPr/>
          <p:nvPr/>
        </p:nvSpPr>
        <p:spPr>
          <a:xfrm>
            <a:off x="1835696" y="2132856"/>
            <a:ext cx="1828752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Staatsdefizit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6059016" y="1556792"/>
            <a:ext cx="1828800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Ersparnisse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835744" y="2492896"/>
            <a:ext cx="1828704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Nachfrage aus Steuermitteln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059016" y="2492896"/>
            <a:ext cx="1828800" cy="79208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Steuern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835744" y="1844824"/>
            <a:ext cx="1828752" cy="3050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Nettoinvestition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835744" y="1556792"/>
            <a:ext cx="182870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Exportüberschuss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1835696" y="2492896"/>
            <a:ext cx="6052120" cy="79208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3664497" y="2492896"/>
            <a:ext cx="2394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Ausgaben </a:t>
            </a:r>
            <a:r>
              <a:rPr lang="de-DE" sz="1600" dirty="0"/>
              <a:t>aus Steuern erhöhen Produktion und Einkommen</a:t>
            </a:r>
          </a:p>
        </p:txBody>
      </p:sp>
    </p:spTree>
    <p:extLst>
      <p:ext uri="{BB962C8B-B14F-4D97-AF65-F5344CB8AC3E}">
        <p14:creationId xmlns:p14="http://schemas.microsoft.com/office/powerpoint/2010/main" val="326371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97"/>
    </mc:Choice>
    <mc:Fallback xmlns="">
      <p:transition spd="slow" advTm="18597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059016" y="3284984"/>
            <a:ext cx="1828800" cy="251372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3284984"/>
            <a:ext cx="1828800" cy="25137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und dem Staat gekauften 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8800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Erwerbslücke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778098"/>
          </a:xfrm>
        </p:spPr>
        <p:txBody>
          <a:bodyPr>
            <a:normAutofit/>
          </a:bodyPr>
          <a:lstStyle/>
          <a:p>
            <a:r>
              <a:rPr lang="de-DE" sz="3600" dirty="0" smtClean="0"/>
              <a:t>3. Erkenntnis:</a:t>
            </a:r>
            <a:endParaRPr lang="de-DE" sz="3600" dirty="0"/>
          </a:p>
        </p:txBody>
      </p:sp>
      <p:sp>
        <p:nvSpPr>
          <p:cNvPr id="13" name="Rechteck 12"/>
          <p:cNvSpPr/>
          <p:nvPr/>
        </p:nvSpPr>
        <p:spPr>
          <a:xfrm>
            <a:off x="1835696" y="2132856"/>
            <a:ext cx="1828752" cy="36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Staatsdefizit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6059016" y="1556792"/>
            <a:ext cx="1828800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Ersparnisse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835744" y="2492896"/>
            <a:ext cx="1828704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Nachfrage aus Steuermitteln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059016" y="2492896"/>
            <a:ext cx="1828800" cy="79208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Steuern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835744" y="1844824"/>
            <a:ext cx="1828752" cy="3050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Nettoinvestition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835744" y="1556792"/>
            <a:ext cx="182870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Exportüberschuss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1835696" y="1556792"/>
            <a:ext cx="6052120" cy="93610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615916" y="1609345"/>
            <a:ext cx="2491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Exporte, Investitionen und Staatsdefizite ermöglichen die Ersparnis der Haushalte</a:t>
            </a:r>
          </a:p>
        </p:txBody>
      </p:sp>
    </p:spTree>
    <p:extLst>
      <p:ext uri="{BB962C8B-B14F-4D97-AF65-F5344CB8AC3E}">
        <p14:creationId xmlns:p14="http://schemas.microsoft.com/office/powerpoint/2010/main" val="30702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64"/>
    </mc:Choice>
    <mc:Fallback xmlns="">
      <p:transition spd="slow" advTm="23164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dirty="0" smtClean="0">
                <a:solidFill>
                  <a:srgbClr val="C00000"/>
                </a:solidFill>
              </a:rPr>
              <a:t>Nicht jedes Land kann Exportüberschüsse für sein Sparen erzielen!</a:t>
            </a:r>
          </a:p>
          <a:p>
            <a:r>
              <a:rPr lang="de-DE" sz="2800" dirty="0" smtClean="0"/>
              <a:t>In einer Rezession wird die Nettoinvestition Null!</a:t>
            </a:r>
          </a:p>
          <a:p>
            <a:r>
              <a:rPr lang="de-DE" sz="2800" dirty="0" smtClean="0"/>
              <a:t>Nur ein Staatsdefizit ermöglicht den Haushalten ihre gewünschte Ersparnis!</a:t>
            </a:r>
          </a:p>
          <a:p>
            <a:r>
              <a:rPr lang="de-DE" sz="2800" dirty="0" smtClean="0"/>
              <a:t>Ohne Staatsdefizit würden die Haushalte durch ihren Konsumverzicht das Einkommen der Ökonomie so tief senken, bis wegen der Verarmung der </a:t>
            </a:r>
            <a:r>
              <a:rPr lang="de-DE" sz="2800" dirty="0"/>
              <a:t>Haushalte im Saldo kein weiteres Sparen mehr </a:t>
            </a:r>
            <a:r>
              <a:rPr lang="de-DE" sz="2800" dirty="0" smtClean="0"/>
              <a:t>möglich wäre.  (=Monetäre Schranke der Produktion!)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93976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54"/>
    </mc:Choice>
    <mc:Fallback xmlns="">
      <p:transition spd="slow" advTm="22854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dirty="0" smtClean="0"/>
              <a:t>Nicht jedes Land kann Exportüberschüsse für sein Sparen erzielen!</a:t>
            </a:r>
          </a:p>
          <a:p>
            <a:r>
              <a:rPr lang="de-DE" sz="2800" dirty="0" smtClean="0">
                <a:solidFill>
                  <a:srgbClr val="C00000"/>
                </a:solidFill>
              </a:rPr>
              <a:t>In einer Rezession wird die Nettoinvestition Null!</a:t>
            </a:r>
          </a:p>
          <a:p>
            <a:r>
              <a:rPr lang="de-DE" sz="2800" dirty="0" smtClean="0"/>
              <a:t>Nur ein Staatsdefizit ermöglicht den Haushalten ihre gewünschte Ersparnis!</a:t>
            </a:r>
          </a:p>
          <a:p>
            <a:r>
              <a:rPr lang="de-DE" sz="2800" dirty="0" smtClean="0"/>
              <a:t>Ohne Staatsdefizit würden die Haushalte durch ihren Konsumverzicht das Einkommen der Ökonomie so tief senken, bis wegen der Verarmung der </a:t>
            </a:r>
            <a:r>
              <a:rPr lang="de-DE" sz="2800" dirty="0"/>
              <a:t>Haushalte im Saldo kein weiteres Sparen mehr </a:t>
            </a:r>
            <a:r>
              <a:rPr lang="de-DE" sz="2800" dirty="0" smtClean="0"/>
              <a:t>möglich wäre.  (=Monetäre Schranke der Produktion!)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06233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25"/>
    </mc:Choice>
    <mc:Fallback xmlns="">
      <p:transition spd="slow" advTm="13325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dirty="0" smtClean="0"/>
              <a:t>Nicht jedes Land kann Exportüberschüsse für sein Sparen erzielen!</a:t>
            </a:r>
          </a:p>
          <a:p>
            <a:r>
              <a:rPr lang="de-DE" sz="2800" dirty="0" smtClean="0"/>
              <a:t>In einer Rezession wird die Nettoinvestition Null!</a:t>
            </a:r>
          </a:p>
          <a:p>
            <a:r>
              <a:rPr lang="de-DE" sz="2800" dirty="0" smtClean="0">
                <a:solidFill>
                  <a:srgbClr val="C00000"/>
                </a:solidFill>
              </a:rPr>
              <a:t>Nur ein Staatsdefizit ermöglicht den Haushalten ihre gewünschte Ersparnis!</a:t>
            </a:r>
          </a:p>
          <a:p>
            <a:r>
              <a:rPr lang="de-DE" sz="2800" dirty="0" smtClean="0"/>
              <a:t>Ohne Staatsdefizit würden die Haushalte durch ihren Konsumverzicht das Einkommen der Ökonomie so tief senken, bis wegen der Verarmung der </a:t>
            </a:r>
            <a:r>
              <a:rPr lang="de-DE" sz="2800" dirty="0"/>
              <a:t>Haushalte im Saldo kein weiteres Sparen mehr </a:t>
            </a:r>
            <a:r>
              <a:rPr lang="de-DE" sz="2800" dirty="0" smtClean="0"/>
              <a:t>möglich wäre.  (=Monetäre Schranke der Produktion!)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04689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69"/>
    </mc:Choice>
    <mc:Fallback xmlns="">
      <p:transition spd="slow" advTm="1646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34979" y="3645024"/>
            <a:ext cx="2448272" cy="1008112"/>
          </a:xfrm>
        </p:spPr>
        <p:txBody>
          <a:bodyPr>
            <a:normAutofit fontScale="90000"/>
          </a:bodyPr>
          <a:lstStyle/>
          <a:p>
            <a:r>
              <a:rPr lang="de-DE" sz="3600" dirty="0" smtClean="0"/>
              <a:t>Ausgaben = Einnahmen</a:t>
            </a:r>
            <a:endParaRPr lang="de-DE" sz="3600" dirty="0"/>
          </a:p>
        </p:txBody>
      </p:sp>
      <p:sp>
        <p:nvSpPr>
          <p:cNvPr id="4" name="Rechteck 3"/>
          <p:cNvSpPr/>
          <p:nvPr/>
        </p:nvSpPr>
        <p:spPr>
          <a:xfrm>
            <a:off x="6059016" y="2492896"/>
            <a:ext cx="1828800" cy="33058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2492896"/>
            <a:ext cx="1828800" cy="330581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gekauften Konsumgüter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8" name="Pfeil nach links 7"/>
          <p:cNvSpPr/>
          <p:nvPr/>
        </p:nvSpPr>
        <p:spPr>
          <a:xfrm>
            <a:off x="3707904" y="2492896"/>
            <a:ext cx="2274552" cy="79208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Güter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35774" y="4941168"/>
            <a:ext cx="2246682" cy="85754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Leistungen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3021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 Ersparnis der Haushalte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623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20"/>
    </mc:Choice>
    <mc:Fallback xmlns="">
      <p:transition spd="slow" advTm="922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dirty="0" smtClean="0"/>
              <a:t>Nicht jedes Land kann Exportüberschüsse für sein Sparen erzielen!</a:t>
            </a:r>
          </a:p>
          <a:p>
            <a:r>
              <a:rPr lang="de-DE" sz="2800" dirty="0" smtClean="0"/>
              <a:t>In einer Rezession wird die Nettoinvestition Null!</a:t>
            </a:r>
          </a:p>
          <a:p>
            <a:r>
              <a:rPr lang="de-DE" sz="2800" dirty="0" smtClean="0"/>
              <a:t>Nur ein Staatsdefizit ermöglicht den Haushalten ihre gewünschte Ersparnis!</a:t>
            </a:r>
          </a:p>
          <a:p>
            <a:r>
              <a:rPr lang="de-DE" sz="2800" dirty="0" smtClean="0">
                <a:solidFill>
                  <a:srgbClr val="C00000"/>
                </a:solidFill>
              </a:rPr>
              <a:t>Ohne Staatsdefizit würden die Haushalte durch ihren Konsumverzicht das Einkommen der Ökonomie so tief senken, bis wegen der Verarmung der </a:t>
            </a:r>
            <a:r>
              <a:rPr lang="de-DE" sz="2800" dirty="0">
                <a:solidFill>
                  <a:srgbClr val="C00000"/>
                </a:solidFill>
              </a:rPr>
              <a:t>Haushalte im Saldo kein weiteres Sparen mehr </a:t>
            </a:r>
            <a:r>
              <a:rPr lang="de-DE" sz="2800" dirty="0" smtClean="0">
                <a:solidFill>
                  <a:srgbClr val="C00000"/>
                </a:solidFill>
              </a:rPr>
              <a:t>möglich wäre.  </a:t>
            </a:r>
            <a:r>
              <a:rPr lang="de-DE" sz="2800" dirty="0" smtClean="0"/>
              <a:t>(=Monetäre Schranke der Produktion!)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75207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60"/>
    </mc:Choice>
    <mc:Fallback xmlns="">
      <p:transition spd="slow" advTm="1186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dirty="0" smtClean="0"/>
              <a:t>Nicht jedes Land kann Exportüberschüsse für sein Sparen erzielen!</a:t>
            </a:r>
          </a:p>
          <a:p>
            <a:r>
              <a:rPr lang="de-DE" sz="2800" dirty="0" smtClean="0"/>
              <a:t>In einer Rezession wird die Nettoinvestition Null!</a:t>
            </a:r>
          </a:p>
          <a:p>
            <a:r>
              <a:rPr lang="de-DE" sz="2800" dirty="0" smtClean="0"/>
              <a:t>Nur ein Staatsdefizit ermöglicht den Haushalten ihre gewünschte Ersparnis!</a:t>
            </a:r>
          </a:p>
          <a:p>
            <a:r>
              <a:rPr lang="de-DE" sz="2800" dirty="0" smtClean="0"/>
              <a:t>Ohne Staatsdefizit würden die Haushalte durch ihren Konsumverzicht das Einkommen der Ökonomie so tief senken, bis wegen der Verarmung der </a:t>
            </a:r>
            <a:r>
              <a:rPr lang="de-DE" sz="2800" dirty="0"/>
              <a:t>Haushalte im Saldo kein weiteres Sparen mehr </a:t>
            </a:r>
            <a:r>
              <a:rPr lang="de-DE" sz="2800" dirty="0" smtClean="0"/>
              <a:t>möglich wäre.  </a:t>
            </a:r>
            <a:r>
              <a:rPr lang="de-DE" sz="2800" dirty="0" smtClean="0">
                <a:solidFill>
                  <a:srgbClr val="C00000"/>
                </a:solidFill>
              </a:rPr>
              <a:t>(=Monetäre Schranke der Produktion!)</a:t>
            </a:r>
            <a:endParaRPr lang="de-DE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19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31"/>
    </mc:Choice>
    <mc:Fallback xmlns="">
      <p:transition spd="slow" advTm="2363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34979" y="3645024"/>
            <a:ext cx="2448272" cy="1008112"/>
          </a:xfrm>
        </p:spPr>
        <p:txBody>
          <a:bodyPr>
            <a:normAutofit fontScale="90000"/>
          </a:bodyPr>
          <a:lstStyle/>
          <a:p>
            <a:r>
              <a:rPr lang="de-DE" sz="3600" dirty="0" smtClean="0"/>
              <a:t>Ausgaben = Einnahmen</a:t>
            </a:r>
            <a:endParaRPr lang="de-DE" sz="3600" dirty="0"/>
          </a:p>
        </p:txBody>
      </p:sp>
      <p:sp>
        <p:nvSpPr>
          <p:cNvPr id="4" name="Rechteck 3"/>
          <p:cNvSpPr/>
          <p:nvPr/>
        </p:nvSpPr>
        <p:spPr>
          <a:xfrm>
            <a:off x="6059016" y="2492896"/>
            <a:ext cx="1828800" cy="33058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2492896"/>
            <a:ext cx="1828800" cy="330581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gekauften Konsumgüter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8" name="Pfeil nach links 7"/>
          <p:cNvSpPr/>
          <p:nvPr/>
        </p:nvSpPr>
        <p:spPr>
          <a:xfrm>
            <a:off x="3707904" y="2492896"/>
            <a:ext cx="2274552" cy="79208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Güter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35774" y="4941168"/>
            <a:ext cx="2246682" cy="85754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Leistungen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3021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 Ersparnis der Haushalte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675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94"/>
    </mc:Choice>
    <mc:Fallback xmlns="">
      <p:transition spd="slow" advTm="1429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34979" y="3645024"/>
            <a:ext cx="2448272" cy="1008112"/>
          </a:xfrm>
        </p:spPr>
        <p:txBody>
          <a:bodyPr>
            <a:normAutofit fontScale="90000"/>
          </a:bodyPr>
          <a:lstStyle/>
          <a:p>
            <a:r>
              <a:rPr lang="de-DE" sz="3600" dirty="0" smtClean="0"/>
              <a:t>Ausgaben = Einnahmen</a:t>
            </a:r>
            <a:endParaRPr lang="de-DE" sz="3600" dirty="0"/>
          </a:p>
        </p:txBody>
      </p:sp>
      <p:sp>
        <p:nvSpPr>
          <p:cNvPr id="4" name="Rechteck 3"/>
          <p:cNvSpPr/>
          <p:nvPr/>
        </p:nvSpPr>
        <p:spPr>
          <a:xfrm>
            <a:off x="6059016" y="2492896"/>
            <a:ext cx="1828800" cy="33058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2492896"/>
            <a:ext cx="1828800" cy="330581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gekauften Konsumgüter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8" name="Pfeil nach links 7"/>
          <p:cNvSpPr/>
          <p:nvPr/>
        </p:nvSpPr>
        <p:spPr>
          <a:xfrm>
            <a:off x="3707904" y="2492896"/>
            <a:ext cx="2274552" cy="79208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Güter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35774" y="4941168"/>
            <a:ext cx="2246682" cy="85754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Leistungen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3021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 Ersparnis der Haushalte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104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13"/>
    </mc:Choice>
    <mc:Fallback xmlns="">
      <p:transition spd="slow" advTm="941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34979" y="3645024"/>
            <a:ext cx="2448272" cy="1008112"/>
          </a:xfrm>
        </p:spPr>
        <p:txBody>
          <a:bodyPr>
            <a:normAutofit fontScale="90000"/>
          </a:bodyPr>
          <a:lstStyle/>
          <a:p>
            <a:r>
              <a:rPr lang="de-DE" sz="3600" dirty="0" smtClean="0"/>
              <a:t>Ausgaben = Einnahmen</a:t>
            </a:r>
            <a:endParaRPr lang="de-DE" sz="3600" dirty="0"/>
          </a:p>
        </p:txBody>
      </p:sp>
      <p:sp>
        <p:nvSpPr>
          <p:cNvPr id="4" name="Rechteck 3"/>
          <p:cNvSpPr/>
          <p:nvPr/>
        </p:nvSpPr>
        <p:spPr>
          <a:xfrm>
            <a:off x="6059016" y="2492896"/>
            <a:ext cx="1828800" cy="33058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2492896"/>
            <a:ext cx="1828800" cy="330581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gekauften Konsumgüter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8" name="Pfeil nach links 7"/>
          <p:cNvSpPr/>
          <p:nvPr/>
        </p:nvSpPr>
        <p:spPr>
          <a:xfrm>
            <a:off x="3707904" y="2492896"/>
            <a:ext cx="2274552" cy="79208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Güter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35774" y="4941168"/>
            <a:ext cx="2246682" cy="85754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Leistungen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3021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 Ersparnis der Haushalte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737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09"/>
    </mc:Choice>
    <mc:Fallback xmlns="">
      <p:transition spd="slow" advTm="1310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34979" y="3645024"/>
            <a:ext cx="2448272" cy="1008112"/>
          </a:xfrm>
        </p:spPr>
        <p:txBody>
          <a:bodyPr>
            <a:normAutofit fontScale="90000"/>
          </a:bodyPr>
          <a:lstStyle/>
          <a:p>
            <a:r>
              <a:rPr lang="de-DE" sz="3600" dirty="0" smtClean="0"/>
              <a:t>Ausgaben = Einnahmen</a:t>
            </a:r>
            <a:endParaRPr lang="de-DE" sz="3600" dirty="0"/>
          </a:p>
        </p:txBody>
      </p:sp>
      <p:sp>
        <p:nvSpPr>
          <p:cNvPr id="4" name="Rechteck 3"/>
          <p:cNvSpPr/>
          <p:nvPr/>
        </p:nvSpPr>
        <p:spPr>
          <a:xfrm>
            <a:off x="6059016" y="2492896"/>
            <a:ext cx="1828800" cy="33058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2492896"/>
            <a:ext cx="1828800" cy="330581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gekauften Konsumgüter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8" name="Pfeil nach links 7"/>
          <p:cNvSpPr/>
          <p:nvPr/>
        </p:nvSpPr>
        <p:spPr>
          <a:xfrm>
            <a:off x="3707904" y="2492896"/>
            <a:ext cx="2274552" cy="79208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Güter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35774" y="4941168"/>
            <a:ext cx="2246682" cy="85754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Leistungen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3021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 Ersparnis der Haushalte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276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65"/>
    </mc:Choice>
    <mc:Fallback xmlns="">
      <p:transition spd="slow" advTm="1216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34979" y="3645024"/>
            <a:ext cx="2448272" cy="1008112"/>
          </a:xfrm>
        </p:spPr>
        <p:txBody>
          <a:bodyPr>
            <a:normAutofit fontScale="90000"/>
          </a:bodyPr>
          <a:lstStyle/>
          <a:p>
            <a:r>
              <a:rPr lang="de-DE" sz="3600" dirty="0" smtClean="0"/>
              <a:t>Ausgaben = Einnahmen</a:t>
            </a:r>
            <a:endParaRPr lang="de-DE" sz="3600" dirty="0"/>
          </a:p>
        </p:txBody>
      </p:sp>
      <p:sp>
        <p:nvSpPr>
          <p:cNvPr id="4" name="Rechteck 3"/>
          <p:cNvSpPr/>
          <p:nvPr/>
        </p:nvSpPr>
        <p:spPr>
          <a:xfrm>
            <a:off x="6059016" y="2492896"/>
            <a:ext cx="1828800" cy="33058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2492896"/>
            <a:ext cx="1828800" cy="330581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gekauften Konsumgüter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8" name="Pfeil nach links 7"/>
          <p:cNvSpPr/>
          <p:nvPr/>
        </p:nvSpPr>
        <p:spPr>
          <a:xfrm>
            <a:off x="3707904" y="2492896"/>
            <a:ext cx="2274552" cy="79208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Güter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35774" y="4941168"/>
            <a:ext cx="2246682" cy="85754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Leistungen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3021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 Ersparnis der Haushalte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129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93"/>
    </mc:Choice>
    <mc:Fallback xmlns="">
      <p:transition spd="slow" advTm="2069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34979" y="3645024"/>
            <a:ext cx="2448272" cy="1008112"/>
          </a:xfrm>
        </p:spPr>
        <p:txBody>
          <a:bodyPr>
            <a:normAutofit fontScale="90000"/>
          </a:bodyPr>
          <a:lstStyle/>
          <a:p>
            <a:r>
              <a:rPr lang="de-DE" sz="3600" dirty="0" smtClean="0">
                <a:solidFill>
                  <a:srgbClr val="FF0000"/>
                </a:solidFill>
              </a:rPr>
              <a:t>Ausgaben = Einnahmen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059016" y="2492896"/>
            <a:ext cx="1828800" cy="330581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Haushalte erzielen von den Unternehmen Einkommen: Löhne, Pachten, Zinsen, Gewinne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835696" y="2492896"/>
            <a:ext cx="1828800" cy="330581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Unternehmen produzieren die von den Haushalten gekauften Konsumgüter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835744" y="1268760"/>
            <a:ext cx="1828752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Produktionslücke</a:t>
            </a:r>
            <a:endParaRPr lang="de-DE" dirty="0"/>
          </a:p>
        </p:txBody>
      </p:sp>
      <p:sp>
        <p:nvSpPr>
          <p:cNvPr id="8" name="Pfeil nach links 7"/>
          <p:cNvSpPr/>
          <p:nvPr/>
        </p:nvSpPr>
        <p:spPr>
          <a:xfrm>
            <a:off x="3707904" y="2492896"/>
            <a:ext cx="2274552" cy="792088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Güter</a:t>
            </a:r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3735774" y="4941168"/>
            <a:ext cx="2246682" cy="85754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Geld für Leistungen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6059016" y="1268760"/>
            <a:ext cx="1823021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Keine Ersparnis der Haushalte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1835744" y="2492895"/>
            <a:ext cx="6052072" cy="330581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166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73"/>
    </mc:Choice>
    <mc:Fallback xmlns="">
      <p:transition spd="slow" advTm="1757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1394</Words>
  <Application>Microsoft Office PowerPoint</Application>
  <PresentationFormat>Bildschirmpräsentation (4:3)</PresentationFormat>
  <Paragraphs>253</Paragraphs>
  <Slides>31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Larissa</vt:lpstr>
      <vt:lpstr>Der Wirtschaftskreislauf nach Keynes</vt:lpstr>
      <vt:lpstr>Ausgaben = Einnahmen</vt:lpstr>
      <vt:lpstr>Ausgaben = Einnahmen</vt:lpstr>
      <vt:lpstr>Ausgaben = Einnahmen</vt:lpstr>
      <vt:lpstr>Ausgaben = Einnahmen</vt:lpstr>
      <vt:lpstr>Ausgaben = Einnahmen</vt:lpstr>
      <vt:lpstr>Ausgaben = Einnahmen</vt:lpstr>
      <vt:lpstr>Ausgaben = Einnahmen</vt:lpstr>
      <vt:lpstr>Ausgaben = Einnahmen</vt:lpstr>
      <vt:lpstr>Ausgaben = Einnahmen</vt:lpstr>
      <vt:lpstr>Haushalte sparen am Konsum:</vt:lpstr>
      <vt:lpstr>Haushalte sparen am Konsum:</vt:lpstr>
      <vt:lpstr>Haushalte sparen am Konsum:</vt:lpstr>
      <vt:lpstr>Das Sparparadoxon nach Keynes:</vt:lpstr>
      <vt:lpstr>Die falsche Darstellung der Neoklassik:</vt:lpstr>
      <vt:lpstr>Staatsausgaben aus Steuern:</vt:lpstr>
      <vt:lpstr>Steuern und Staatsausgaben:</vt:lpstr>
      <vt:lpstr>Steuern und Staatsausgaben:</vt:lpstr>
      <vt:lpstr>Immer noch keine Ersparnisse:</vt:lpstr>
      <vt:lpstr>Staatsausgaben auf Kredit:</vt:lpstr>
      <vt:lpstr>Nettoinvestition der Unternehmen:</vt:lpstr>
      <vt:lpstr>Exportüberschuss und Ersparnis:</vt:lpstr>
      <vt:lpstr>Wodurch wird Ersparnis möglich?</vt:lpstr>
      <vt:lpstr>1. Erkenntnis:</vt:lpstr>
      <vt:lpstr>2. Erkenntnis:</vt:lpstr>
      <vt:lpstr>3. Erkenntnis:</vt:lpstr>
      <vt:lpstr>Fazit:</vt:lpstr>
      <vt:lpstr>Fazit:</vt:lpstr>
      <vt:lpstr>Fazit:</vt:lpstr>
      <vt:lpstr>Fazit:</vt:lpstr>
      <vt:lpstr>Fazit: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Wirtschaftskreislauf nach Keynes</dc:title>
  <dc:creator>Wolf</dc:creator>
  <cp:lastModifiedBy>Wolf</cp:lastModifiedBy>
  <cp:revision>46</cp:revision>
  <dcterms:created xsi:type="dcterms:W3CDTF">2014-02-03T18:13:28Z</dcterms:created>
  <dcterms:modified xsi:type="dcterms:W3CDTF">2014-02-16T12:50:21Z</dcterms:modified>
</cp:coreProperties>
</file>