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92" r:id="rId3"/>
    <p:sldId id="289" r:id="rId4"/>
    <p:sldId id="278" r:id="rId5"/>
    <p:sldId id="290" r:id="rId6"/>
    <p:sldId id="279" r:id="rId7"/>
    <p:sldId id="280" r:id="rId8"/>
    <p:sldId id="281" r:id="rId9"/>
    <p:sldId id="282" r:id="rId10"/>
    <p:sldId id="291" r:id="rId11"/>
    <p:sldId id="268" r:id="rId12"/>
    <p:sldId id="288"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accent1"/>
    </p:penClr>
    <p:extLst>
      <p:ext uri="{EC167BDD-8182-4AB7-AECC-EB403E3ABB37}">
        <p14:laserClr xmlns:p14="http://schemas.microsoft.com/office/powerpoint/2010/main">
          <a:srgbClr val="0000FF"/>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914" autoAdjust="0"/>
  </p:normalViewPr>
  <p:slideViewPr>
    <p:cSldViewPr>
      <p:cViewPr varScale="1">
        <p:scale>
          <a:sx n="117" d="100"/>
          <a:sy n="117" d="100"/>
        </p:scale>
        <p:origin x="-146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D30BE3-2CAC-4FF0-B73C-0FCA11CEB8DC}" type="datetimeFigureOut">
              <a:rPr lang="de-DE" smtClean="0"/>
              <a:t>12.10.2013</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10029E-9B2E-4D05-8588-CCCA0FDF9BAD}" type="slidenum">
              <a:rPr lang="de-DE" smtClean="0"/>
              <a:t>‹Nr.›</a:t>
            </a:fld>
            <a:endParaRPr lang="de-DE"/>
          </a:p>
        </p:txBody>
      </p:sp>
    </p:spTree>
    <p:extLst>
      <p:ext uri="{BB962C8B-B14F-4D97-AF65-F5344CB8AC3E}">
        <p14:creationId xmlns:p14="http://schemas.microsoft.com/office/powerpoint/2010/main" val="2595761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Willkommen zu unserem</a:t>
            </a:r>
            <a:r>
              <a:rPr lang="de-DE" baseline="0" dirty="0" smtClean="0"/>
              <a:t> Thema der Wirtschaftskrisen in der VWL. </a:t>
            </a:r>
          </a:p>
          <a:p>
            <a:endParaRPr lang="de-DE" baseline="0" dirty="0" smtClean="0"/>
          </a:p>
          <a:p>
            <a:r>
              <a:rPr lang="de-DE" baseline="0" dirty="0" smtClean="0"/>
              <a:t>Es wird Sie vielleicht überraschen, aber die Volkswirtschaftslehre begann vor über 200 Jahren mit der generellen Leugnung der Wirtschaftskrisen: Es könne gar keine Krisen geben, Absatzkrisen seien völlig unmöglich. </a:t>
            </a:r>
          </a:p>
          <a:p>
            <a:endParaRPr lang="de-DE" baseline="0" dirty="0" smtClean="0"/>
          </a:p>
          <a:p>
            <a:r>
              <a:rPr lang="de-DE" baseline="0" dirty="0" smtClean="0"/>
              <a:t>Es wird Sie noch mehr überraschen, dass die VWL immer noch Wirtschaftskrisen generell leugnet, indem sie das neoklassische Arbeitsmarktmodell verwendet.</a:t>
            </a:r>
          </a:p>
          <a:p>
            <a:endParaRPr lang="de-DE" baseline="0" dirty="0" smtClean="0"/>
          </a:p>
        </p:txBody>
      </p:sp>
      <p:sp>
        <p:nvSpPr>
          <p:cNvPr id="4" name="Foliennummernplatzhalter 3"/>
          <p:cNvSpPr>
            <a:spLocks noGrp="1"/>
          </p:cNvSpPr>
          <p:nvPr>
            <p:ph type="sldNum" sz="quarter" idx="10"/>
          </p:nvPr>
        </p:nvSpPr>
        <p:spPr/>
        <p:txBody>
          <a:bodyPr/>
          <a:lstStyle/>
          <a:p>
            <a:fld id="{5F10029E-9B2E-4D05-8588-CCCA0FDF9BAD}" type="slidenum">
              <a:rPr lang="de-DE" smtClean="0"/>
              <a:t>1</a:t>
            </a:fld>
            <a:endParaRPr lang="de-DE"/>
          </a:p>
        </p:txBody>
      </p:sp>
    </p:spTree>
    <p:extLst>
      <p:ext uri="{BB962C8B-B14F-4D97-AF65-F5344CB8AC3E}">
        <p14:creationId xmlns:p14="http://schemas.microsoft.com/office/powerpoint/2010/main" val="194919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Professoren arbeiten bis heute mit dem neoklassischen Arbeitsmarktmodell, nach dem es keine Krisen und nur freiwillige Arbeitslosigkeit geben kann:</a:t>
            </a:r>
            <a:r>
              <a:rPr lang="de-DE" baseline="0" dirty="0" smtClean="0"/>
              <a:t> </a:t>
            </a:r>
          </a:p>
          <a:p>
            <a:endParaRPr lang="de-DE" baseline="0" dirty="0" smtClean="0"/>
          </a:p>
          <a:p>
            <a:r>
              <a:rPr lang="de-DE" baseline="0" dirty="0" smtClean="0"/>
              <a:t>Sie sehen die mit sinkendem Reallohn steigende Nachfrage der Unternehmen nach Arbeitskräften. Diese Kurve schneidet im sogenannten Gleichgewicht (S) das mit steigendem Reallohn wachsende Arbeitsangebot der Arbeiter. Rechts vom Schnittpunkt S kann es nach dem Modell nur freiwillige Arbeitslosigkeit geben, weil die Arbeiter ja zu einem entsprechend niedrigeren Lohn jederzeit Arbeit finden könnten, behaupten die VWL-Professoren. Die Professoren verschweigen, dass die Arbeiter dazu einen Einfluss auf ihren Reallohn haben müssten, denn sie handeln ja nur Nominallöhne aus.</a:t>
            </a:r>
          </a:p>
          <a:p>
            <a:endParaRPr lang="de-DE" baseline="0" dirty="0" smtClean="0"/>
          </a:p>
          <a:p>
            <a:r>
              <a:rPr lang="de-DE" baseline="0" dirty="0" smtClean="0"/>
              <a:t>Wenn das so wäre, könnte es tatsächlich keine Krisen geben, sondern nur freiwillige Arbeitslosigkeit. Denn für einen ausreichend bescheidenen Lohn könnten ja immer alle Arbeiter Arbeit finden. </a:t>
            </a:r>
          </a:p>
          <a:p>
            <a:endParaRPr lang="de-DE" baseline="0" dirty="0" smtClean="0"/>
          </a:p>
        </p:txBody>
      </p:sp>
      <p:sp>
        <p:nvSpPr>
          <p:cNvPr id="4" name="Foliennummernplatzhalter 3"/>
          <p:cNvSpPr>
            <a:spLocks noGrp="1"/>
          </p:cNvSpPr>
          <p:nvPr>
            <p:ph type="sldNum" sz="quarter" idx="10"/>
          </p:nvPr>
        </p:nvSpPr>
        <p:spPr/>
        <p:txBody>
          <a:bodyPr/>
          <a:lstStyle/>
          <a:p>
            <a:fld id="{5F10029E-9B2E-4D05-8588-CCCA0FDF9BAD}" type="slidenum">
              <a:rPr lang="de-DE" smtClean="0"/>
              <a:t>2</a:t>
            </a:fld>
            <a:endParaRPr lang="de-DE"/>
          </a:p>
        </p:txBody>
      </p:sp>
    </p:spTree>
    <p:extLst>
      <p:ext uri="{BB962C8B-B14F-4D97-AF65-F5344CB8AC3E}">
        <p14:creationId xmlns:p14="http://schemas.microsoft.com/office/powerpoint/2010/main" val="310281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Nun sehen wir uns erst noch die Argumentation der Klassiker und Neoklassiker genauer an, warum es angeblich keine Krisen geben könne. </a:t>
            </a:r>
          </a:p>
          <a:p>
            <a:endParaRPr lang="de-DE" dirty="0" smtClean="0"/>
          </a:p>
          <a:p>
            <a:r>
              <a:rPr lang="de-DE" dirty="0" smtClean="0"/>
              <a:t>Es handelt sich nämlich um einen Trick, auf den die</a:t>
            </a:r>
            <a:r>
              <a:rPr lang="de-DE" baseline="0" dirty="0" smtClean="0"/>
              <a:t> Studenten der VWL meist hereingefallen sind</a:t>
            </a:r>
            <a:r>
              <a:rPr lang="de-DE" dirty="0" smtClean="0"/>
              <a:t>:</a:t>
            </a:r>
          </a:p>
          <a:p>
            <a:endParaRPr lang="de-DE" dirty="0" smtClean="0"/>
          </a:p>
          <a:p>
            <a:r>
              <a:rPr lang="de-DE" dirty="0" smtClean="0"/>
              <a:t>Die Klassiker und Neoklassiker gehen davon aus, dass die Unternehmen immer alles verfügbare Kapital und jeden Arbeiter zur Produktion einsetzen. Alles Kapital darum, weil es ja knapp ist und in der Produktion eine Rendite bringt. Alle Arbeiter, weil die bei den Klassikern nur mit dem Existenzminimum entlohnt werden, bei den Klassikern war Arbeitslosigkeit unbekannt und es gab gar keinen Arbeitsmarkt, auf dem die Löhne zu hoch hätten sein können, weil eben grundsätzlich nur das Existenzminimum als Lohn gezahlt wurde. Bei den Neoklassikern werden alle</a:t>
            </a:r>
            <a:r>
              <a:rPr lang="de-DE" baseline="0" dirty="0" smtClean="0"/>
              <a:t> Arbeiter beschäftigt, die mit einem Lohn einverstanden sind, der dem Grenznutzen ihrer Arbeit entspricht, also der Grenzproduktivität. Arbeitslosigkeit ist bei den Neoklassikern dann immer freiwillig wegen zu hoher Lohnforderungen. </a:t>
            </a:r>
          </a:p>
          <a:p>
            <a:endParaRPr lang="de-DE" baseline="0" dirty="0" smtClean="0"/>
          </a:p>
          <a:p>
            <a:r>
              <a:rPr lang="de-DE" baseline="0" dirty="0" smtClean="0"/>
              <a:t>Wir werden uns das jetzt gleich einmal grafisch ansehen.</a:t>
            </a:r>
            <a:endParaRPr lang="de-DE" dirty="0" smtClean="0"/>
          </a:p>
          <a:p>
            <a:endParaRPr lang="de-DE" dirty="0" smtClean="0"/>
          </a:p>
          <a:p>
            <a:endParaRPr lang="de-DE" dirty="0"/>
          </a:p>
        </p:txBody>
      </p:sp>
      <p:sp>
        <p:nvSpPr>
          <p:cNvPr id="4" name="Foliennummernplatzhalter 3"/>
          <p:cNvSpPr>
            <a:spLocks noGrp="1"/>
          </p:cNvSpPr>
          <p:nvPr>
            <p:ph type="sldNum" sz="quarter" idx="10"/>
          </p:nvPr>
        </p:nvSpPr>
        <p:spPr/>
        <p:txBody>
          <a:bodyPr/>
          <a:lstStyle/>
          <a:p>
            <a:fld id="{5F10029E-9B2E-4D05-8588-CCCA0FDF9BAD}" type="slidenum">
              <a:rPr lang="de-DE" smtClean="0"/>
              <a:t>3</a:t>
            </a:fld>
            <a:endParaRPr lang="de-DE"/>
          </a:p>
        </p:txBody>
      </p:sp>
    </p:spTree>
    <p:extLst>
      <p:ext uri="{BB962C8B-B14F-4D97-AF65-F5344CB8AC3E}">
        <p14:creationId xmlns:p14="http://schemas.microsoft.com/office/powerpoint/2010/main" val="2438704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10029E-9B2E-4D05-8588-CCCA0FDF9BAD}" type="slidenum">
              <a:rPr lang="de-DE" smtClean="0"/>
              <a:t>4</a:t>
            </a:fld>
            <a:endParaRPr lang="de-DE"/>
          </a:p>
        </p:txBody>
      </p:sp>
    </p:spTree>
    <p:extLst>
      <p:ext uri="{BB962C8B-B14F-4D97-AF65-F5344CB8AC3E}">
        <p14:creationId xmlns:p14="http://schemas.microsoft.com/office/powerpoint/2010/main" val="3527895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BC83DF99-AE38-41D5-97BC-B4A793187EBC}" type="datetimeFigureOut">
              <a:rPr lang="de-DE" smtClean="0">
                <a:solidFill>
                  <a:prstClr val="black">
                    <a:tint val="75000"/>
                  </a:prstClr>
                </a:solidFill>
              </a:rPr>
              <a:pPr/>
              <a:t>12.10.2013</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4959823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C83DF99-AE38-41D5-97BC-B4A793187EBC}" type="datetimeFigureOut">
              <a:rPr lang="de-DE" smtClean="0">
                <a:solidFill>
                  <a:prstClr val="black">
                    <a:tint val="75000"/>
                  </a:prstClr>
                </a:solidFill>
              </a:rPr>
              <a:pPr/>
              <a:t>12.10.2013</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82296157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C83DF99-AE38-41D5-97BC-B4A793187EBC}" type="datetimeFigureOut">
              <a:rPr lang="de-DE" smtClean="0">
                <a:solidFill>
                  <a:prstClr val="black">
                    <a:tint val="75000"/>
                  </a:prstClr>
                </a:solidFill>
              </a:rPr>
              <a:pPr/>
              <a:t>12.10.2013</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8794200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C83DF99-AE38-41D5-97BC-B4A793187EBC}" type="datetimeFigureOut">
              <a:rPr lang="de-DE" smtClean="0">
                <a:solidFill>
                  <a:prstClr val="black">
                    <a:tint val="75000"/>
                  </a:prstClr>
                </a:solidFill>
              </a:rPr>
              <a:pPr/>
              <a:t>12.10.2013</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74328199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BC83DF99-AE38-41D5-97BC-B4A793187EBC}" type="datetimeFigureOut">
              <a:rPr lang="de-DE" smtClean="0">
                <a:solidFill>
                  <a:prstClr val="black">
                    <a:tint val="75000"/>
                  </a:prstClr>
                </a:solidFill>
              </a:rPr>
              <a:pPr/>
              <a:t>12.10.2013</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29592309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C83DF99-AE38-41D5-97BC-B4A793187EBC}" type="datetimeFigureOut">
              <a:rPr lang="de-DE" smtClean="0">
                <a:solidFill>
                  <a:prstClr val="black">
                    <a:tint val="75000"/>
                  </a:prstClr>
                </a:solidFill>
              </a:rPr>
              <a:pPr/>
              <a:t>12.10.2013</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45372793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C83DF99-AE38-41D5-97BC-B4A793187EBC}" type="datetimeFigureOut">
              <a:rPr lang="de-DE" smtClean="0">
                <a:solidFill>
                  <a:prstClr val="black">
                    <a:tint val="75000"/>
                  </a:prstClr>
                </a:solidFill>
              </a:rPr>
              <a:pPr/>
              <a:t>12.10.2013</a:t>
            </a:fld>
            <a:endParaRPr lang="de-DE">
              <a:solidFill>
                <a:prstClr val="black">
                  <a:tint val="75000"/>
                </a:prstClr>
              </a:solidFill>
            </a:endParaRPr>
          </a:p>
        </p:txBody>
      </p:sp>
      <p:sp>
        <p:nvSpPr>
          <p:cNvPr id="8" name="Fußzeilenplatzhalter 7"/>
          <p:cNvSpPr>
            <a:spLocks noGrp="1"/>
          </p:cNvSpPr>
          <p:nvPr>
            <p:ph type="ftr" sz="quarter" idx="11"/>
          </p:nvPr>
        </p:nvSpPr>
        <p:spPr/>
        <p:txBody>
          <a:bodyPr/>
          <a:lstStyle/>
          <a:p>
            <a:endParaRPr lang="de-DE">
              <a:solidFill>
                <a:prstClr val="black">
                  <a:tint val="75000"/>
                </a:prstClr>
              </a:solidFill>
            </a:endParaRPr>
          </a:p>
        </p:txBody>
      </p:sp>
      <p:sp>
        <p:nvSpPr>
          <p:cNvPr id="9" name="Foliennummernplatzhalter 8"/>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7545211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BC83DF99-AE38-41D5-97BC-B4A793187EBC}" type="datetimeFigureOut">
              <a:rPr lang="de-DE" smtClean="0">
                <a:solidFill>
                  <a:prstClr val="black">
                    <a:tint val="75000"/>
                  </a:prstClr>
                </a:solidFill>
              </a:rPr>
              <a:pPr/>
              <a:t>12.10.2013</a:t>
            </a:fld>
            <a:endParaRPr lang="de-DE">
              <a:solidFill>
                <a:prstClr val="black">
                  <a:tint val="75000"/>
                </a:prstClr>
              </a:solidFill>
            </a:endParaRPr>
          </a:p>
        </p:txBody>
      </p:sp>
      <p:sp>
        <p:nvSpPr>
          <p:cNvPr id="4" name="Fußzeilenplatzhalter 3"/>
          <p:cNvSpPr>
            <a:spLocks noGrp="1"/>
          </p:cNvSpPr>
          <p:nvPr>
            <p:ph type="ftr" sz="quarter" idx="11"/>
          </p:nvPr>
        </p:nvSpPr>
        <p:spPr/>
        <p:txBody>
          <a:bodyPr/>
          <a:lstStyle/>
          <a:p>
            <a:endParaRPr lang="de-DE">
              <a:solidFill>
                <a:prstClr val="black">
                  <a:tint val="75000"/>
                </a:prstClr>
              </a:solidFill>
            </a:endParaRPr>
          </a:p>
        </p:txBody>
      </p:sp>
      <p:sp>
        <p:nvSpPr>
          <p:cNvPr id="5" name="Foliennummernplatzhalter 4"/>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18169375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C83DF99-AE38-41D5-97BC-B4A793187EBC}" type="datetimeFigureOut">
              <a:rPr lang="de-DE" smtClean="0">
                <a:solidFill>
                  <a:prstClr val="black">
                    <a:tint val="75000"/>
                  </a:prstClr>
                </a:solidFill>
              </a:rPr>
              <a:pPr/>
              <a:t>12.10.2013</a:t>
            </a:fld>
            <a:endParaRPr lang="de-DE">
              <a:solidFill>
                <a:prstClr val="black">
                  <a:tint val="75000"/>
                </a:prstClr>
              </a:solidFill>
            </a:endParaRPr>
          </a:p>
        </p:txBody>
      </p:sp>
      <p:sp>
        <p:nvSpPr>
          <p:cNvPr id="3" name="Fußzeilenplatzhalter 2"/>
          <p:cNvSpPr>
            <a:spLocks noGrp="1"/>
          </p:cNvSpPr>
          <p:nvPr>
            <p:ph type="ftr" sz="quarter" idx="11"/>
          </p:nvPr>
        </p:nvSpPr>
        <p:spPr/>
        <p:txBody>
          <a:bodyPr/>
          <a:lstStyle/>
          <a:p>
            <a:endParaRPr lang="de-DE">
              <a:solidFill>
                <a:prstClr val="black">
                  <a:tint val="75000"/>
                </a:prstClr>
              </a:solidFill>
            </a:endParaRPr>
          </a:p>
        </p:txBody>
      </p:sp>
      <p:sp>
        <p:nvSpPr>
          <p:cNvPr id="4" name="Foliennummernplatzhalter 3"/>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62125949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C83DF99-AE38-41D5-97BC-B4A793187EBC}" type="datetimeFigureOut">
              <a:rPr lang="de-DE" smtClean="0">
                <a:solidFill>
                  <a:prstClr val="black">
                    <a:tint val="75000"/>
                  </a:prstClr>
                </a:solidFill>
              </a:rPr>
              <a:pPr/>
              <a:t>12.10.2013</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3950859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C83DF99-AE38-41D5-97BC-B4A793187EBC}" type="datetimeFigureOut">
              <a:rPr lang="de-DE" smtClean="0">
                <a:solidFill>
                  <a:prstClr val="black">
                    <a:tint val="75000"/>
                  </a:prstClr>
                </a:solidFill>
              </a:rPr>
              <a:pPr/>
              <a:t>12.10.2013</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0247015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83DF99-AE38-41D5-97BC-B4A793187EBC}" type="datetimeFigureOut">
              <a:rPr lang="de-DE" smtClean="0">
                <a:solidFill>
                  <a:prstClr val="black">
                    <a:tint val="75000"/>
                  </a:prstClr>
                </a:solidFill>
              </a:rPr>
              <a:pPr/>
              <a:t>12.10.2013</a:t>
            </a:fld>
            <a:endParaRPr lang="de-DE">
              <a:solidFill>
                <a:prstClr val="black">
                  <a:tint val="75000"/>
                </a:prstClr>
              </a:solidFill>
            </a:endParaRPr>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solidFill>
                <a:prstClr val="black">
                  <a:tint val="75000"/>
                </a:prstClr>
              </a:solidFill>
            </a:endParaRP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C5FDB7-8319-4A47-A32D-D17A99C22D39}"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785020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wolfgang-waldner.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836713"/>
            <a:ext cx="7772400" cy="2763738"/>
          </a:xfrm>
        </p:spPr>
        <p:txBody>
          <a:bodyPr/>
          <a:lstStyle/>
          <a:p>
            <a:r>
              <a:rPr lang="de-DE" dirty="0" smtClean="0"/>
              <a:t>Wirtschaftskrisen in der VWL</a:t>
            </a:r>
            <a:endParaRPr lang="de-DE" dirty="0"/>
          </a:p>
        </p:txBody>
      </p:sp>
      <p:sp>
        <p:nvSpPr>
          <p:cNvPr id="3" name="Untertitel 2"/>
          <p:cNvSpPr>
            <a:spLocks noGrp="1"/>
          </p:cNvSpPr>
          <p:nvPr>
            <p:ph type="subTitle" idx="1"/>
          </p:nvPr>
        </p:nvSpPr>
        <p:spPr>
          <a:xfrm>
            <a:off x="1043608" y="3886200"/>
            <a:ext cx="7200800" cy="2567136"/>
          </a:xfrm>
        </p:spPr>
        <p:txBody>
          <a:bodyPr>
            <a:normAutofit/>
          </a:bodyPr>
          <a:lstStyle/>
          <a:p>
            <a:r>
              <a:rPr lang="de-DE" dirty="0" smtClean="0"/>
              <a:t>Ergänzung zu Wolfgang </a:t>
            </a:r>
            <a:r>
              <a:rPr lang="de-DE" dirty="0" smtClean="0"/>
              <a:t>Waldner: </a:t>
            </a:r>
          </a:p>
          <a:p>
            <a:r>
              <a:rPr lang="de-DE" dirty="0" smtClean="0"/>
              <a:t>Trugschlüsse der Volkswirtschaftslehre</a:t>
            </a:r>
          </a:p>
          <a:p>
            <a:r>
              <a:rPr lang="de-DE" sz="2000" dirty="0" smtClean="0">
                <a:solidFill>
                  <a:schemeClr val="tx1">
                    <a:lumMod val="50000"/>
                    <a:lumOff val="50000"/>
                  </a:schemeClr>
                </a:solidFill>
                <a:hlinkClick r:id="rId3"/>
              </a:rPr>
              <a:t>www.wolfgang-waldner.com</a:t>
            </a:r>
            <a:endParaRPr lang="de-DE" sz="2000" dirty="0" smtClean="0">
              <a:solidFill>
                <a:schemeClr val="tx1">
                  <a:lumMod val="50000"/>
                  <a:lumOff val="50000"/>
                </a:schemeClr>
              </a:solidFill>
            </a:endParaRPr>
          </a:p>
          <a:p>
            <a:r>
              <a:rPr lang="de-DE" sz="2000" dirty="0" smtClean="0"/>
              <a:t>Version vom </a:t>
            </a:r>
            <a:r>
              <a:rPr lang="de-DE" sz="2000" dirty="0" smtClean="0"/>
              <a:t>12.10.2013</a:t>
            </a:r>
            <a:endParaRPr lang="de-DE" sz="2000" dirty="0" smtClean="0"/>
          </a:p>
          <a:p>
            <a:endParaRPr lang="de-DE" dirty="0"/>
          </a:p>
        </p:txBody>
      </p:sp>
    </p:spTree>
    <p:extLst>
      <p:ext uri="{BB962C8B-B14F-4D97-AF65-F5344CB8AC3E}">
        <p14:creationId xmlns:p14="http://schemas.microsoft.com/office/powerpoint/2010/main" val="3266212158"/>
      </p:ext>
    </p:extLst>
  </p:cSld>
  <p:clrMapOvr>
    <a:masterClrMapping/>
  </p:clrMapOvr>
  <mc:AlternateContent xmlns:mc="http://schemas.openxmlformats.org/markup-compatibility/2006" xmlns:p14="http://schemas.microsoft.com/office/powerpoint/2010/main">
    <mc:Choice Requires="p14">
      <p:transition spd="slow" p14:dur="2000" advTm="33368"/>
    </mc:Choice>
    <mc:Fallback xmlns="">
      <p:transition spd="slow" advTm="33368"/>
    </mc:Fallback>
  </mc:AlternateContent>
  <p:timing>
    <p:tnLst>
      <p:par>
        <p:cTn id="1" dur="indefinite" restart="never" nodeType="tmRoot"/>
      </p:par>
    </p:tnLst>
  </p:timing>
  <p:extLst mod="1"/>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88640"/>
            <a:ext cx="8229600" cy="1228998"/>
          </a:xfrm>
        </p:spPr>
        <p:txBody>
          <a:bodyPr>
            <a:normAutofit/>
          </a:bodyPr>
          <a:lstStyle/>
          <a:p>
            <a:r>
              <a:rPr lang="de-DE" sz="2800" dirty="0" smtClean="0"/>
              <a:t>Produktion und Einkommen bei Haushaltsdefizit:</a:t>
            </a:r>
            <a:endParaRPr lang="de-DE" dirty="0"/>
          </a:p>
        </p:txBody>
      </p:sp>
      <p:sp>
        <p:nvSpPr>
          <p:cNvPr id="4" name="Rechteck 3"/>
          <p:cNvSpPr/>
          <p:nvPr/>
        </p:nvSpPr>
        <p:spPr>
          <a:xfrm>
            <a:off x="1259632" y="2420888"/>
            <a:ext cx="1800200" cy="199452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Konsumgüter</a:t>
            </a:r>
            <a:endParaRPr lang="de-DE" dirty="0"/>
          </a:p>
        </p:txBody>
      </p:sp>
      <p:sp>
        <p:nvSpPr>
          <p:cNvPr id="5" name="Rechteck 4"/>
          <p:cNvSpPr/>
          <p:nvPr/>
        </p:nvSpPr>
        <p:spPr>
          <a:xfrm>
            <a:off x="1259632" y="2060848"/>
            <a:ext cx="1800200" cy="3600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Investition</a:t>
            </a:r>
            <a:endParaRPr lang="de-DE" dirty="0"/>
          </a:p>
        </p:txBody>
      </p:sp>
      <p:sp>
        <p:nvSpPr>
          <p:cNvPr id="6" name="Textfeld 5"/>
          <p:cNvSpPr txBox="1"/>
          <p:nvPr/>
        </p:nvSpPr>
        <p:spPr>
          <a:xfrm>
            <a:off x="1187624" y="4441482"/>
            <a:ext cx="2083328" cy="1754326"/>
          </a:xfrm>
          <a:prstGeom prst="rect">
            <a:avLst/>
          </a:prstGeom>
          <a:noFill/>
        </p:spPr>
        <p:txBody>
          <a:bodyPr wrap="square" rtlCol="0">
            <a:spAutoFit/>
          </a:bodyPr>
          <a:lstStyle/>
          <a:p>
            <a:r>
              <a:rPr lang="de-DE" dirty="0" smtClean="0"/>
              <a:t>Unternehmen:</a:t>
            </a:r>
          </a:p>
          <a:p>
            <a:pPr algn="ctr"/>
            <a:r>
              <a:rPr lang="de-DE" dirty="0" smtClean="0"/>
              <a:t>Y = C + I</a:t>
            </a:r>
          </a:p>
          <a:p>
            <a:r>
              <a:rPr lang="de-DE" dirty="0" smtClean="0"/>
              <a:t>Produktion durch Staatsaufträge erhöht, Einkommen gesteigert.</a:t>
            </a:r>
            <a:endParaRPr lang="de-DE" dirty="0"/>
          </a:p>
        </p:txBody>
      </p:sp>
      <p:sp>
        <p:nvSpPr>
          <p:cNvPr id="7" name="Pfeil nach rechts 6"/>
          <p:cNvSpPr/>
          <p:nvPr/>
        </p:nvSpPr>
        <p:spPr>
          <a:xfrm>
            <a:off x="3270952" y="5004607"/>
            <a:ext cx="2304256" cy="92333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Einkommen</a:t>
            </a:r>
            <a:endParaRPr lang="de-DE" dirty="0"/>
          </a:p>
        </p:txBody>
      </p:sp>
      <p:sp>
        <p:nvSpPr>
          <p:cNvPr id="8" name="Rechteck 7"/>
          <p:cNvSpPr/>
          <p:nvPr/>
        </p:nvSpPr>
        <p:spPr>
          <a:xfrm>
            <a:off x="5724128" y="2420888"/>
            <a:ext cx="1800200" cy="2020594"/>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a:t>
            </a:r>
            <a:endParaRPr lang="de-DE" dirty="0"/>
          </a:p>
        </p:txBody>
      </p:sp>
      <p:sp>
        <p:nvSpPr>
          <p:cNvPr id="9" name="Rechteck 8"/>
          <p:cNvSpPr/>
          <p:nvPr/>
        </p:nvSpPr>
        <p:spPr>
          <a:xfrm>
            <a:off x="5724128" y="2060848"/>
            <a:ext cx="1800200" cy="36004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Ersparnis</a:t>
            </a:r>
            <a:endParaRPr lang="de-DE" dirty="0"/>
          </a:p>
        </p:txBody>
      </p:sp>
      <p:sp>
        <p:nvSpPr>
          <p:cNvPr id="11" name="Pfeil nach links 10"/>
          <p:cNvSpPr/>
          <p:nvPr/>
        </p:nvSpPr>
        <p:spPr>
          <a:xfrm>
            <a:off x="3275856" y="3068960"/>
            <a:ext cx="2304256" cy="720080"/>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kauft</a:t>
            </a:r>
            <a:endParaRPr lang="de-DE" dirty="0"/>
          </a:p>
        </p:txBody>
      </p:sp>
      <p:sp>
        <p:nvSpPr>
          <p:cNvPr id="12" name="Textfeld 11"/>
          <p:cNvSpPr txBox="1"/>
          <p:nvPr/>
        </p:nvSpPr>
        <p:spPr>
          <a:xfrm>
            <a:off x="5724128" y="4450610"/>
            <a:ext cx="2376264" cy="2031325"/>
          </a:xfrm>
          <a:prstGeom prst="rect">
            <a:avLst/>
          </a:prstGeom>
          <a:noFill/>
        </p:spPr>
        <p:txBody>
          <a:bodyPr wrap="square" rtlCol="0">
            <a:spAutoFit/>
          </a:bodyPr>
          <a:lstStyle/>
          <a:p>
            <a:r>
              <a:rPr lang="de-DE" dirty="0" smtClean="0"/>
              <a:t>Haushalte:</a:t>
            </a:r>
          </a:p>
          <a:p>
            <a:pPr algn="ctr"/>
            <a:r>
              <a:rPr lang="de-DE" dirty="0" smtClean="0"/>
              <a:t>Y = C + S</a:t>
            </a:r>
            <a:endParaRPr lang="de-DE" dirty="0"/>
          </a:p>
          <a:p>
            <a:r>
              <a:rPr lang="de-DE" dirty="0" smtClean="0"/>
              <a:t>Saldenmechanik:</a:t>
            </a:r>
          </a:p>
          <a:p>
            <a:r>
              <a:rPr lang="de-DE" dirty="0" smtClean="0"/>
              <a:t>Ausgabenüberschuss des Staates ermöglicht</a:t>
            </a:r>
          </a:p>
          <a:p>
            <a:r>
              <a:rPr lang="de-DE" dirty="0" smtClean="0"/>
              <a:t>Einnahmeüberschuss der Privaten (Ersparnis)</a:t>
            </a:r>
            <a:endParaRPr lang="de-DE" dirty="0"/>
          </a:p>
        </p:txBody>
      </p:sp>
      <p:sp>
        <p:nvSpPr>
          <p:cNvPr id="3" name="Rechteck 2"/>
          <p:cNvSpPr/>
          <p:nvPr/>
        </p:nvSpPr>
        <p:spPr>
          <a:xfrm>
            <a:off x="1259632" y="1506488"/>
            <a:ext cx="1800200" cy="554360"/>
          </a:xfrm>
          <a:prstGeom prst="rect">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Staatsaufträge</a:t>
            </a:r>
            <a:endParaRPr lang="de-DE" dirty="0"/>
          </a:p>
        </p:txBody>
      </p:sp>
      <p:sp>
        <p:nvSpPr>
          <p:cNvPr id="13" name="Rechteck 12"/>
          <p:cNvSpPr/>
          <p:nvPr/>
        </p:nvSpPr>
        <p:spPr>
          <a:xfrm>
            <a:off x="5724128" y="1506488"/>
            <a:ext cx="1800200" cy="554360"/>
          </a:xfrm>
          <a:prstGeom prst="rect">
            <a:avLst/>
          </a:prstGeom>
          <a:solidFill>
            <a:schemeClr val="accent6">
              <a:lumMod val="7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Staatsdefizit private Ersparnis</a:t>
            </a:r>
            <a:endParaRPr lang="de-DE" dirty="0"/>
          </a:p>
        </p:txBody>
      </p:sp>
      <p:sp>
        <p:nvSpPr>
          <p:cNvPr id="14" name="Pfeil nach links 13"/>
          <p:cNvSpPr/>
          <p:nvPr/>
        </p:nvSpPr>
        <p:spPr>
          <a:xfrm>
            <a:off x="3563888" y="1502583"/>
            <a:ext cx="1584176" cy="484632"/>
          </a:xfrm>
          <a:prstGeom prst="lef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finanziert</a:t>
            </a:r>
            <a:endParaRPr lang="de-DE" dirty="0"/>
          </a:p>
        </p:txBody>
      </p:sp>
      <p:sp>
        <p:nvSpPr>
          <p:cNvPr id="15" name="Pfeil nach rechts 14"/>
          <p:cNvSpPr/>
          <p:nvPr/>
        </p:nvSpPr>
        <p:spPr>
          <a:xfrm>
            <a:off x="3275856" y="1844824"/>
            <a:ext cx="2299352" cy="66579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bestimmt (I = S)</a:t>
            </a:r>
            <a:endParaRPr lang="de-DE" dirty="0"/>
          </a:p>
        </p:txBody>
      </p:sp>
    </p:spTree>
    <p:extLst>
      <p:ext uri="{BB962C8B-B14F-4D97-AF65-F5344CB8AC3E}">
        <p14:creationId xmlns:p14="http://schemas.microsoft.com/office/powerpoint/2010/main" val="1130553771"/>
      </p:ext>
    </p:extLst>
  </p:cSld>
  <p:clrMapOvr>
    <a:masterClrMapping/>
  </p:clrMapOvr>
  <mc:AlternateContent xmlns:mc="http://schemas.openxmlformats.org/markup-compatibility/2006" xmlns:p14="http://schemas.microsoft.com/office/powerpoint/2010/main">
    <mc:Choice Requires="p14">
      <p:transition spd="slow" p14:dur="2000" advTm="498"/>
    </mc:Choice>
    <mc:Fallback xmlns="">
      <p:transition spd="slow" advTm="498"/>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Das Produktionspotential</a:t>
            </a:r>
            <a:endParaRPr lang="de-DE" dirty="0"/>
          </a:p>
        </p:txBody>
      </p:sp>
      <p:sp>
        <p:nvSpPr>
          <p:cNvPr id="3" name="Inhaltsplatzhalter 2"/>
          <p:cNvSpPr>
            <a:spLocks noGrp="1"/>
          </p:cNvSpPr>
          <p:nvPr>
            <p:ph sz="half" idx="1"/>
          </p:nvPr>
        </p:nvSpPr>
        <p:spPr/>
        <p:txBody>
          <a:bodyPr/>
          <a:lstStyle/>
          <a:p>
            <a:r>
              <a:rPr lang="de-DE" sz="2400" dirty="0" smtClean="0"/>
              <a:t>Klassik/Neoklassik:</a:t>
            </a:r>
          </a:p>
          <a:p>
            <a:pPr marL="0" indent="0">
              <a:buNone/>
            </a:pPr>
            <a:endParaRPr lang="de-DE" dirty="0"/>
          </a:p>
          <a:p>
            <a:pPr marL="0" indent="0">
              <a:buNone/>
            </a:pPr>
            <a:endParaRPr lang="de-DE" dirty="0"/>
          </a:p>
        </p:txBody>
      </p:sp>
      <p:sp>
        <p:nvSpPr>
          <p:cNvPr id="4" name="Inhaltsplatzhalter 3"/>
          <p:cNvSpPr>
            <a:spLocks noGrp="1"/>
          </p:cNvSpPr>
          <p:nvPr>
            <p:ph sz="half" idx="2"/>
          </p:nvPr>
        </p:nvSpPr>
        <p:spPr>
          <a:xfrm>
            <a:off x="4932040" y="1600200"/>
            <a:ext cx="3754760" cy="4853136"/>
          </a:xfrm>
        </p:spPr>
        <p:txBody>
          <a:bodyPr>
            <a:normAutofit/>
          </a:bodyPr>
          <a:lstStyle/>
          <a:p>
            <a:r>
              <a:rPr lang="de-DE" sz="2400" dirty="0" smtClean="0"/>
              <a:t>Keynes/Saldenmechanik:</a:t>
            </a:r>
            <a:endParaRPr lang="de-DE" sz="2400" dirty="0"/>
          </a:p>
        </p:txBody>
      </p:sp>
      <p:sp>
        <p:nvSpPr>
          <p:cNvPr id="5" name="Rechteck 4"/>
          <p:cNvSpPr/>
          <p:nvPr/>
        </p:nvSpPr>
        <p:spPr>
          <a:xfrm>
            <a:off x="899592" y="3392996"/>
            <a:ext cx="2808312" cy="2772308"/>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4400" dirty="0" smtClean="0">
                <a:solidFill>
                  <a:prstClr val="white"/>
                </a:solidFill>
              </a:rPr>
              <a:t>Konsum</a:t>
            </a:r>
            <a:endParaRPr lang="de-DE" sz="4400" dirty="0">
              <a:solidFill>
                <a:prstClr val="white"/>
              </a:solidFill>
            </a:endParaRPr>
          </a:p>
        </p:txBody>
      </p:sp>
      <p:sp>
        <p:nvSpPr>
          <p:cNvPr id="6" name="Rechteck 5"/>
          <p:cNvSpPr/>
          <p:nvPr/>
        </p:nvSpPr>
        <p:spPr>
          <a:xfrm>
            <a:off x="6876256" y="3933056"/>
            <a:ext cx="1368152" cy="2232248"/>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sz="3600" dirty="0" smtClean="0">
                <a:solidFill>
                  <a:prstClr val="white"/>
                </a:solidFill>
              </a:rPr>
              <a:t>Einnahmen</a:t>
            </a:r>
            <a:endParaRPr lang="de-DE" sz="3200" dirty="0">
              <a:solidFill>
                <a:prstClr val="white"/>
              </a:solidFill>
            </a:endParaRPr>
          </a:p>
        </p:txBody>
      </p:sp>
      <p:sp>
        <p:nvSpPr>
          <p:cNvPr id="7" name="Rechteck 6"/>
          <p:cNvSpPr/>
          <p:nvPr/>
        </p:nvSpPr>
        <p:spPr>
          <a:xfrm>
            <a:off x="5385789" y="3933056"/>
            <a:ext cx="1490464" cy="2232248"/>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sz="4000" dirty="0" smtClean="0">
                <a:solidFill>
                  <a:prstClr val="white"/>
                </a:solidFill>
              </a:rPr>
              <a:t>Ausgaben</a:t>
            </a:r>
            <a:r>
              <a:rPr lang="de-DE" dirty="0" smtClean="0">
                <a:solidFill>
                  <a:srgbClr val="FF0000"/>
                </a:solidFill>
              </a:rPr>
              <a:t>    </a:t>
            </a:r>
            <a:endParaRPr lang="de-DE" sz="1400" dirty="0">
              <a:solidFill>
                <a:srgbClr val="FF0000"/>
              </a:solidFill>
            </a:endParaRPr>
          </a:p>
        </p:txBody>
      </p:sp>
      <p:sp>
        <p:nvSpPr>
          <p:cNvPr id="8" name="Rechteck 7"/>
          <p:cNvSpPr/>
          <p:nvPr/>
        </p:nvSpPr>
        <p:spPr>
          <a:xfrm>
            <a:off x="5385792" y="2420888"/>
            <a:ext cx="2858616" cy="43204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prstClr val="white"/>
                </a:solidFill>
              </a:rPr>
              <a:t>Produktionslücke</a:t>
            </a:r>
            <a:endParaRPr lang="de-DE" dirty="0">
              <a:solidFill>
                <a:prstClr val="white"/>
              </a:solidFill>
            </a:endParaRPr>
          </a:p>
        </p:txBody>
      </p:sp>
      <p:sp>
        <p:nvSpPr>
          <p:cNvPr id="9" name="Rechteck 8"/>
          <p:cNvSpPr/>
          <p:nvPr/>
        </p:nvSpPr>
        <p:spPr>
          <a:xfrm>
            <a:off x="5385792" y="3392996"/>
            <a:ext cx="1490464" cy="5400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rgbClr val="FF0000"/>
              </a:solidFill>
            </a:endParaRPr>
          </a:p>
          <a:p>
            <a:pPr algn="ctr"/>
            <a:r>
              <a:rPr lang="de-DE" dirty="0" smtClean="0">
                <a:solidFill>
                  <a:schemeClr val="bg1"/>
                </a:solidFill>
              </a:rPr>
              <a:t>Krise</a:t>
            </a:r>
            <a:endParaRPr lang="de-DE" dirty="0">
              <a:solidFill>
                <a:schemeClr val="bg1"/>
              </a:solidFill>
            </a:endParaRPr>
          </a:p>
        </p:txBody>
      </p:sp>
      <p:sp>
        <p:nvSpPr>
          <p:cNvPr id="10" name="Rechteck 9"/>
          <p:cNvSpPr/>
          <p:nvPr/>
        </p:nvSpPr>
        <p:spPr>
          <a:xfrm>
            <a:off x="5385792" y="2852936"/>
            <a:ext cx="1490464" cy="54006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bg1"/>
                </a:solidFill>
              </a:rPr>
              <a:t>Boom</a:t>
            </a:r>
          </a:p>
          <a:p>
            <a:pPr algn="ctr"/>
            <a:r>
              <a:rPr lang="de-DE" dirty="0" smtClean="0">
                <a:solidFill>
                  <a:srgbClr val="FF0000"/>
                </a:solidFill>
              </a:rPr>
              <a:t> </a:t>
            </a:r>
            <a:endParaRPr lang="de-DE" dirty="0">
              <a:solidFill>
                <a:srgbClr val="FF0000"/>
              </a:solidFill>
            </a:endParaRPr>
          </a:p>
        </p:txBody>
      </p:sp>
      <p:sp>
        <p:nvSpPr>
          <p:cNvPr id="11" name="Rechteck 10"/>
          <p:cNvSpPr/>
          <p:nvPr/>
        </p:nvSpPr>
        <p:spPr>
          <a:xfrm>
            <a:off x="6876256" y="3392996"/>
            <a:ext cx="1368152" cy="54006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rgbClr val="FF0000"/>
              </a:solidFill>
            </a:endParaRPr>
          </a:p>
          <a:p>
            <a:pPr algn="ctr"/>
            <a:r>
              <a:rPr lang="de-DE" dirty="0" smtClean="0">
                <a:solidFill>
                  <a:schemeClr val="bg1"/>
                </a:solidFill>
              </a:rPr>
              <a:t>Deflation</a:t>
            </a:r>
            <a:endParaRPr lang="de-DE" dirty="0">
              <a:solidFill>
                <a:schemeClr val="bg1"/>
              </a:solidFill>
            </a:endParaRPr>
          </a:p>
        </p:txBody>
      </p:sp>
      <p:sp>
        <p:nvSpPr>
          <p:cNvPr id="12" name="Rechteck 11"/>
          <p:cNvSpPr/>
          <p:nvPr/>
        </p:nvSpPr>
        <p:spPr>
          <a:xfrm>
            <a:off x="6876256" y="2852936"/>
            <a:ext cx="1368152" cy="54006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bg1"/>
                </a:solidFill>
              </a:rPr>
              <a:t>Inflation</a:t>
            </a:r>
          </a:p>
          <a:p>
            <a:pPr algn="ctr"/>
            <a:endParaRPr lang="de-DE" dirty="0">
              <a:solidFill>
                <a:srgbClr val="FF0000"/>
              </a:solidFill>
            </a:endParaRPr>
          </a:p>
        </p:txBody>
      </p:sp>
      <p:sp>
        <p:nvSpPr>
          <p:cNvPr id="13" name="Pfeil nach links und rechts 12"/>
          <p:cNvSpPr/>
          <p:nvPr/>
        </p:nvSpPr>
        <p:spPr>
          <a:xfrm rot="5400000">
            <a:off x="6336193" y="3248980"/>
            <a:ext cx="1080120" cy="288033"/>
          </a:xfrm>
          <a:prstGeom prst="lef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4" name="Rechteck 13"/>
          <p:cNvSpPr/>
          <p:nvPr/>
        </p:nvSpPr>
        <p:spPr>
          <a:xfrm>
            <a:off x="899592" y="2420888"/>
            <a:ext cx="2808312" cy="9721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dirty="0" smtClean="0">
                <a:solidFill>
                  <a:prstClr val="white"/>
                </a:solidFill>
              </a:rPr>
              <a:t>Investition</a:t>
            </a:r>
            <a:endParaRPr lang="de-DE" sz="3600" dirty="0">
              <a:solidFill>
                <a:prstClr val="white"/>
              </a:solidFill>
            </a:endParaRPr>
          </a:p>
        </p:txBody>
      </p:sp>
      <p:sp>
        <p:nvSpPr>
          <p:cNvPr id="15" name="Gestreifter Pfeil nach rechts 14"/>
          <p:cNvSpPr/>
          <p:nvPr/>
        </p:nvSpPr>
        <p:spPr>
          <a:xfrm>
            <a:off x="6516216" y="4536834"/>
            <a:ext cx="792088" cy="484632"/>
          </a:xfrm>
          <a:prstGeom prst="striped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6" name="Pfeil nach oben und unten 15"/>
          <p:cNvSpPr/>
          <p:nvPr/>
        </p:nvSpPr>
        <p:spPr>
          <a:xfrm>
            <a:off x="3347864" y="2942946"/>
            <a:ext cx="242316" cy="900100"/>
          </a:xfrm>
          <a:prstGeom prst="upDown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963437"/>
            <a:ext cx="244475" cy="896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3120144"/>
      </p:ext>
    </p:extLst>
  </p:cSld>
  <p:clrMapOvr>
    <a:masterClrMapping/>
  </p:clrMapOvr>
  <mc:AlternateContent xmlns:mc="http://schemas.openxmlformats.org/markup-compatibility/2006" xmlns:p14="http://schemas.microsoft.com/office/powerpoint/2010/main">
    <mc:Choice Requires="p14">
      <p:transition spd="slow" p14:dur="5000" advClick="0" advTm="872"/>
    </mc:Choice>
    <mc:Fallback xmlns="">
      <p:transition spd="slow" advClick="0" advTm="872"/>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Fazit:</a:t>
            </a:r>
            <a:endParaRPr lang="de-DE" dirty="0"/>
          </a:p>
        </p:txBody>
      </p:sp>
      <p:sp>
        <p:nvSpPr>
          <p:cNvPr id="3" name="Inhaltsplatzhalter 2"/>
          <p:cNvSpPr>
            <a:spLocks noGrp="1"/>
          </p:cNvSpPr>
          <p:nvPr>
            <p:ph idx="1"/>
          </p:nvPr>
        </p:nvSpPr>
        <p:spPr>
          <a:xfrm>
            <a:off x="457200" y="1600200"/>
            <a:ext cx="8435280" cy="4525963"/>
          </a:xfrm>
        </p:spPr>
        <p:txBody>
          <a:bodyPr>
            <a:normAutofit fontScale="85000" lnSpcReduction="20000"/>
          </a:bodyPr>
          <a:lstStyle/>
          <a:p>
            <a:pPr algn="just"/>
            <a:r>
              <a:rPr lang="de-DE" sz="2800" dirty="0" smtClean="0"/>
              <a:t>Wirtschaftskrisen haben monetäre Ursachen.</a:t>
            </a:r>
          </a:p>
          <a:p>
            <a:pPr algn="just"/>
            <a:r>
              <a:rPr lang="de-DE" sz="2800" dirty="0" smtClean="0"/>
              <a:t>Die Neutralität des Geldes ist kurzfristig wie langfristig Unsinn (der einmal angerichtete Schaden hat Folgen).</a:t>
            </a:r>
          </a:p>
          <a:p>
            <a:pPr algn="just"/>
            <a:r>
              <a:rPr lang="de-DE" sz="2800" dirty="0" smtClean="0"/>
              <a:t>Der sogenannte Kapitalmarkt der VWL mit einem Angebot von Ersparnissen ist ein Hirngespinst. Ersparnis ist mit der Investition identisch und entsteht erst mit dieser. </a:t>
            </a:r>
            <a:r>
              <a:rPr lang="de-DE" sz="2800" dirty="0"/>
              <a:t> </a:t>
            </a:r>
            <a:r>
              <a:rPr lang="de-DE" sz="2800" dirty="0" smtClean="0"/>
              <a:t>Banken schöpfen Geld! Würden Banken Ersparnisse verleihen, wäre das ohne Einfluss auf die Konjunktur, weil ja jemand erst gespart haben müsste für jeden verliehenen Kredit. Darum pflegt die VWL diese irreführende Darstellung (z. B. auch mit der </a:t>
            </a:r>
            <a:r>
              <a:rPr lang="de-DE" sz="2800" dirty="0" err="1" smtClean="0"/>
              <a:t>loanable</a:t>
            </a:r>
            <a:r>
              <a:rPr lang="de-DE" sz="2800" dirty="0" smtClean="0"/>
              <a:t> </a:t>
            </a:r>
            <a:r>
              <a:rPr lang="de-DE" sz="2800" dirty="0" err="1" smtClean="0"/>
              <a:t>funds</a:t>
            </a:r>
            <a:r>
              <a:rPr lang="de-DE" sz="2800" dirty="0" smtClean="0"/>
              <a:t> </a:t>
            </a:r>
            <a:r>
              <a:rPr lang="de-DE" sz="2800" dirty="0" err="1" smtClean="0"/>
              <a:t>theory</a:t>
            </a:r>
            <a:r>
              <a:rPr lang="de-DE" sz="2800" dirty="0" smtClean="0"/>
              <a:t> im englischen Sprachraum).</a:t>
            </a:r>
          </a:p>
          <a:p>
            <a:pPr algn="just"/>
            <a:r>
              <a:rPr lang="de-DE" sz="2800" dirty="0" smtClean="0"/>
              <a:t>Durch sinkende Löhne werden Hochzinspolitik und Deflation verstärkt </a:t>
            </a:r>
            <a:r>
              <a:rPr lang="de-DE" sz="2800" dirty="0"/>
              <a:t>und </a:t>
            </a:r>
            <a:r>
              <a:rPr lang="de-DE" sz="2800" dirty="0" smtClean="0"/>
              <a:t>damit die Krise und die Massenarbeitslosigkeit .</a:t>
            </a:r>
          </a:p>
        </p:txBody>
      </p:sp>
    </p:spTree>
    <p:extLst>
      <p:ext uri="{BB962C8B-B14F-4D97-AF65-F5344CB8AC3E}">
        <p14:creationId xmlns:p14="http://schemas.microsoft.com/office/powerpoint/2010/main" val="3444541229"/>
      </p:ext>
    </p:extLst>
  </p:cSld>
  <p:clrMapOvr>
    <a:masterClrMapping/>
  </p:clrMapOvr>
  <mc:AlternateContent xmlns:mc="http://schemas.openxmlformats.org/markup-compatibility/2006" xmlns:p14="http://schemas.microsoft.com/office/powerpoint/2010/main">
    <mc:Choice Requires="p14">
      <p:transition spd="slow" p14:dur="2000" advTm="595"/>
    </mc:Choice>
    <mc:Fallback xmlns="">
      <p:transition spd="slow" advTm="595"/>
    </mc:Fallback>
  </mc:AlternateContent>
  <p:timing>
    <p:tnLst>
      <p:par>
        <p:cTn id="1" dur="indefinite" restart="never" nodeType="tmRoot"/>
      </p:par>
    </p:tnLst>
  </p:timing>
  <p:extLst mod="1"/>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Der neoklassische Arbeitsmarkt</a:t>
            </a:r>
            <a:br>
              <a:rPr lang="de-DE" dirty="0" smtClean="0"/>
            </a:br>
            <a:r>
              <a:rPr lang="de-DE" dirty="0" smtClean="0"/>
              <a:t>leugnet Krisen und unfreiwillige AL!</a:t>
            </a:r>
            <a:endParaRPr lang="de-DE" dirty="0"/>
          </a:p>
        </p:txBody>
      </p:sp>
      <p:cxnSp>
        <p:nvCxnSpPr>
          <p:cNvPr id="5" name="Gerade Verbindung mit Pfeil 4"/>
          <p:cNvCxnSpPr/>
          <p:nvPr/>
        </p:nvCxnSpPr>
        <p:spPr>
          <a:xfrm>
            <a:off x="1979712" y="5326360"/>
            <a:ext cx="4896544" cy="0"/>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9" name="Gerade Verbindung mit Pfeil 8"/>
          <p:cNvCxnSpPr/>
          <p:nvPr/>
        </p:nvCxnSpPr>
        <p:spPr>
          <a:xfrm flipV="1">
            <a:off x="1979712" y="1844824"/>
            <a:ext cx="0" cy="3481536"/>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590020" y="2420888"/>
            <a:ext cx="1369542" cy="369332"/>
          </a:xfrm>
          <a:prstGeom prst="rect">
            <a:avLst/>
          </a:prstGeom>
          <a:noFill/>
        </p:spPr>
        <p:txBody>
          <a:bodyPr vert="horz" wrap="none" rtlCol="0">
            <a:spAutoFit/>
          </a:bodyPr>
          <a:lstStyle/>
          <a:p>
            <a:r>
              <a:rPr lang="de-DE" dirty="0" smtClean="0"/>
              <a:t>Reallohnsatz</a:t>
            </a:r>
            <a:endParaRPr lang="de-DE" dirty="0"/>
          </a:p>
        </p:txBody>
      </p:sp>
      <p:sp>
        <p:nvSpPr>
          <p:cNvPr id="15" name="Textfeld 14"/>
          <p:cNvSpPr txBox="1"/>
          <p:nvPr/>
        </p:nvSpPr>
        <p:spPr>
          <a:xfrm>
            <a:off x="4523646" y="5374769"/>
            <a:ext cx="2130968" cy="369332"/>
          </a:xfrm>
          <a:prstGeom prst="rect">
            <a:avLst/>
          </a:prstGeom>
          <a:noFill/>
        </p:spPr>
        <p:txBody>
          <a:bodyPr wrap="none" rtlCol="0">
            <a:spAutoFit/>
          </a:bodyPr>
          <a:lstStyle/>
          <a:p>
            <a:r>
              <a:rPr lang="de-DE" dirty="0" smtClean="0"/>
              <a:t>N         Beschäftigung</a:t>
            </a:r>
            <a:endParaRPr lang="de-DE" dirty="0"/>
          </a:p>
        </p:txBody>
      </p:sp>
      <p:cxnSp>
        <p:nvCxnSpPr>
          <p:cNvPr id="17" name="Gerade Verbindung 16"/>
          <p:cNvCxnSpPr/>
          <p:nvPr/>
        </p:nvCxnSpPr>
        <p:spPr>
          <a:xfrm>
            <a:off x="3203848" y="2204864"/>
            <a:ext cx="2520280" cy="2160240"/>
          </a:xfrm>
          <a:prstGeom prst="line">
            <a:avLst/>
          </a:prstGeom>
          <a:ln w="285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p:nvPr/>
        </p:nvCxnSpPr>
        <p:spPr>
          <a:xfrm flipH="1">
            <a:off x="3203848" y="2790220"/>
            <a:ext cx="2520280" cy="1574884"/>
          </a:xfrm>
          <a:prstGeom prst="line">
            <a:avLst/>
          </a:prstGeom>
          <a:ln w="285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5" name="Textfeld 24"/>
          <p:cNvSpPr txBox="1"/>
          <p:nvPr/>
        </p:nvSpPr>
        <p:spPr>
          <a:xfrm>
            <a:off x="2483768" y="1818935"/>
            <a:ext cx="1502527" cy="369332"/>
          </a:xfrm>
          <a:prstGeom prst="rect">
            <a:avLst/>
          </a:prstGeom>
          <a:noFill/>
        </p:spPr>
        <p:txBody>
          <a:bodyPr wrap="none" rtlCol="0">
            <a:spAutoFit/>
          </a:bodyPr>
          <a:lstStyle/>
          <a:p>
            <a:r>
              <a:rPr lang="de-DE" dirty="0" smtClean="0"/>
              <a:t>Unternehmen</a:t>
            </a:r>
            <a:endParaRPr lang="de-DE" dirty="0"/>
          </a:p>
        </p:txBody>
      </p:sp>
      <p:sp>
        <p:nvSpPr>
          <p:cNvPr id="26" name="Textfeld 25"/>
          <p:cNvSpPr txBox="1"/>
          <p:nvPr/>
        </p:nvSpPr>
        <p:spPr>
          <a:xfrm>
            <a:off x="5048936" y="2314949"/>
            <a:ext cx="958019" cy="369332"/>
          </a:xfrm>
          <a:prstGeom prst="rect">
            <a:avLst/>
          </a:prstGeom>
          <a:noFill/>
        </p:spPr>
        <p:txBody>
          <a:bodyPr wrap="none" rtlCol="0">
            <a:spAutoFit/>
          </a:bodyPr>
          <a:lstStyle/>
          <a:p>
            <a:r>
              <a:rPr lang="de-DE" dirty="0" smtClean="0"/>
              <a:t>Arbeiter</a:t>
            </a:r>
            <a:endParaRPr lang="de-DE" dirty="0"/>
          </a:p>
        </p:txBody>
      </p:sp>
      <p:cxnSp>
        <p:nvCxnSpPr>
          <p:cNvPr id="28" name="Gerade Verbindung 27"/>
          <p:cNvCxnSpPr/>
          <p:nvPr/>
        </p:nvCxnSpPr>
        <p:spPr>
          <a:xfrm>
            <a:off x="1979712" y="3429000"/>
            <a:ext cx="2628292" cy="28164"/>
          </a:xfrm>
          <a:prstGeom prst="line">
            <a:avLst/>
          </a:prstGeom>
          <a:ln>
            <a:solidFill>
              <a:srgbClr val="FF0000"/>
            </a:solidFill>
            <a:prstDash val="dashDot"/>
          </a:ln>
        </p:spPr>
        <p:style>
          <a:lnRef idx="1">
            <a:schemeClr val="accent1"/>
          </a:lnRef>
          <a:fillRef idx="0">
            <a:schemeClr val="accent1"/>
          </a:fillRef>
          <a:effectRef idx="0">
            <a:schemeClr val="accent1"/>
          </a:effectRef>
          <a:fontRef idx="minor">
            <a:schemeClr val="tx1"/>
          </a:fontRef>
        </p:style>
      </p:cxnSp>
      <p:cxnSp>
        <p:nvCxnSpPr>
          <p:cNvPr id="36" name="Gerade Verbindung 35"/>
          <p:cNvCxnSpPr/>
          <p:nvPr/>
        </p:nvCxnSpPr>
        <p:spPr>
          <a:xfrm>
            <a:off x="4664741" y="3457164"/>
            <a:ext cx="0" cy="1869196"/>
          </a:xfrm>
          <a:prstGeom prst="line">
            <a:avLst/>
          </a:prstGeom>
          <a:ln>
            <a:solidFill>
              <a:srgbClr val="FF0000"/>
            </a:solidFill>
            <a:prstDash val="dashDot"/>
          </a:ln>
        </p:spPr>
        <p:style>
          <a:lnRef idx="1">
            <a:schemeClr val="accent1"/>
          </a:lnRef>
          <a:fillRef idx="0">
            <a:schemeClr val="accent1"/>
          </a:fillRef>
          <a:effectRef idx="0">
            <a:schemeClr val="accent1"/>
          </a:effectRef>
          <a:fontRef idx="minor">
            <a:schemeClr val="tx1"/>
          </a:fontRef>
        </p:style>
      </p:cxnSp>
      <p:sp>
        <p:nvSpPr>
          <p:cNvPr id="40" name="Abgerundete rechteckige Legende 39"/>
          <p:cNvSpPr/>
          <p:nvPr/>
        </p:nvSpPr>
        <p:spPr>
          <a:xfrm>
            <a:off x="2026568" y="2684281"/>
            <a:ext cx="1465312" cy="612648"/>
          </a:xfrm>
          <a:prstGeom prst="wedgeRoundRectCallou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00" dirty="0">
                <a:solidFill>
                  <a:srgbClr val="FF0000"/>
                </a:solidFill>
              </a:rPr>
              <a:t>Gleichgewichtslohn =</a:t>
            </a:r>
          </a:p>
          <a:p>
            <a:pPr algn="ctr"/>
            <a:r>
              <a:rPr lang="de-DE" sz="1100" dirty="0">
                <a:solidFill>
                  <a:srgbClr val="FF0000"/>
                </a:solidFill>
              </a:rPr>
              <a:t>Grenzertrag der </a:t>
            </a:r>
          </a:p>
          <a:p>
            <a:pPr algn="ctr"/>
            <a:r>
              <a:rPr lang="de-DE" sz="1100" dirty="0">
                <a:solidFill>
                  <a:srgbClr val="FF0000"/>
                </a:solidFill>
              </a:rPr>
              <a:t>Arbeit</a:t>
            </a:r>
          </a:p>
        </p:txBody>
      </p:sp>
      <p:sp>
        <p:nvSpPr>
          <p:cNvPr id="41" name="Abgerundete rechteckige Legende 40"/>
          <p:cNvSpPr/>
          <p:nvPr/>
        </p:nvSpPr>
        <p:spPr>
          <a:xfrm rot="5400000">
            <a:off x="6834161" y="1729482"/>
            <a:ext cx="1231113" cy="2885524"/>
          </a:xfrm>
          <a:prstGeom prst="wedgeRoundRectCallou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dirty="0" smtClean="0">
                <a:solidFill>
                  <a:srgbClr val="FF0000"/>
                </a:solidFill>
              </a:rPr>
              <a:t>Rechts vom Schnittpunkt S haben wir nur freiwillige Arbeitslosigkeit (behauptet die VWL)</a:t>
            </a:r>
            <a:endParaRPr lang="de-DE" dirty="0">
              <a:solidFill>
                <a:srgbClr val="FF0000"/>
              </a:solidFill>
            </a:endParaRPr>
          </a:p>
        </p:txBody>
      </p:sp>
      <p:sp>
        <p:nvSpPr>
          <p:cNvPr id="42" name="Textfeld 41"/>
          <p:cNvSpPr txBox="1"/>
          <p:nvPr/>
        </p:nvSpPr>
        <p:spPr>
          <a:xfrm>
            <a:off x="4523646" y="3059668"/>
            <a:ext cx="290464" cy="369332"/>
          </a:xfrm>
          <a:prstGeom prst="rect">
            <a:avLst/>
          </a:prstGeom>
          <a:noFill/>
        </p:spPr>
        <p:txBody>
          <a:bodyPr wrap="none" rtlCol="0">
            <a:spAutoFit/>
          </a:bodyPr>
          <a:lstStyle/>
          <a:p>
            <a:r>
              <a:rPr lang="de-DE" dirty="0" smtClean="0">
                <a:solidFill>
                  <a:srgbClr val="FF0000"/>
                </a:solidFill>
              </a:rPr>
              <a:t>S</a:t>
            </a:r>
            <a:endParaRPr lang="de-DE" dirty="0">
              <a:solidFill>
                <a:srgbClr val="FF0000"/>
              </a:solidFill>
            </a:endParaRPr>
          </a:p>
        </p:txBody>
      </p:sp>
      <p:sp>
        <p:nvSpPr>
          <p:cNvPr id="43" name="Textfeld 42"/>
          <p:cNvSpPr txBox="1"/>
          <p:nvPr/>
        </p:nvSpPr>
        <p:spPr>
          <a:xfrm>
            <a:off x="1274791" y="3258416"/>
            <a:ext cx="598241" cy="369332"/>
          </a:xfrm>
          <a:prstGeom prst="rect">
            <a:avLst/>
          </a:prstGeom>
          <a:noFill/>
        </p:spPr>
        <p:txBody>
          <a:bodyPr wrap="none" rtlCol="0">
            <a:spAutoFit/>
          </a:bodyPr>
          <a:lstStyle/>
          <a:p>
            <a:r>
              <a:rPr lang="de-DE" dirty="0" smtClean="0"/>
              <a:t>W/P</a:t>
            </a:r>
            <a:endParaRPr lang="de-DE" dirty="0"/>
          </a:p>
        </p:txBody>
      </p:sp>
    </p:spTree>
    <p:extLst>
      <p:ext uri="{BB962C8B-B14F-4D97-AF65-F5344CB8AC3E}">
        <p14:creationId xmlns:p14="http://schemas.microsoft.com/office/powerpoint/2010/main" val="1775028486"/>
      </p:ext>
    </p:extLst>
  </p:cSld>
  <p:clrMapOvr>
    <a:masterClrMapping/>
  </p:clrMapOvr>
  <mc:AlternateContent xmlns:mc="http://schemas.openxmlformats.org/markup-compatibility/2006" xmlns:p14="http://schemas.microsoft.com/office/powerpoint/2010/main">
    <mc:Choice Requires="p14">
      <p:transition spd="slow" p14:dur="2000" advTm="2965"/>
    </mc:Choice>
    <mc:Fallback xmlns="">
      <p:transition spd="slow" advTm="2965"/>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Die Klassiker und Neoklassiker</a:t>
            </a:r>
            <a:endParaRPr lang="de-DE" dirty="0"/>
          </a:p>
        </p:txBody>
      </p:sp>
      <p:sp>
        <p:nvSpPr>
          <p:cNvPr id="3" name="Inhaltsplatzhalter 2"/>
          <p:cNvSpPr>
            <a:spLocks noGrp="1"/>
          </p:cNvSpPr>
          <p:nvPr>
            <p:ph idx="1"/>
          </p:nvPr>
        </p:nvSpPr>
        <p:spPr/>
        <p:txBody>
          <a:bodyPr>
            <a:normAutofit/>
          </a:bodyPr>
          <a:lstStyle/>
          <a:p>
            <a:pPr marL="0" indent="0">
              <a:buNone/>
            </a:pPr>
            <a:r>
              <a:rPr lang="de-DE" sz="2400" dirty="0" smtClean="0"/>
              <a:t>These: Es gibt keine Krisen!</a:t>
            </a:r>
          </a:p>
          <a:p>
            <a:pPr marL="0" indent="0">
              <a:buNone/>
            </a:pPr>
            <a:r>
              <a:rPr lang="de-DE" sz="2400" dirty="0" smtClean="0"/>
              <a:t>Begründung: Das Geld ist neutral!</a:t>
            </a:r>
          </a:p>
          <a:p>
            <a:pPr marL="0" indent="0">
              <a:buNone/>
            </a:pPr>
            <a:endParaRPr lang="de-DE" sz="2400" dirty="0" smtClean="0"/>
          </a:p>
          <a:p>
            <a:pPr marL="0" indent="0" algn="just">
              <a:buNone/>
            </a:pPr>
            <a:r>
              <a:rPr lang="de-DE" sz="2400" dirty="0" smtClean="0"/>
              <a:t>Es gilt Says Gesetz (</a:t>
            </a:r>
            <a:r>
              <a:rPr lang="de-DE" sz="2400" dirty="0" err="1" smtClean="0"/>
              <a:t>Say´sches</a:t>
            </a:r>
            <a:r>
              <a:rPr lang="de-DE" sz="2400" dirty="0" smtClean="0"/>
              <a:t> Theorem): Bei den Klassikern wird zur Gewinnmaximierung immer mit allem verfügbaren Kapital und allen Arbeitern produziert.</a:t>
            </a:r>
          </a:p>
          <a:p>
            <a:pPr marL="0" indent="0" algn="just">
              <a:buNone/>
            </a:pPr>
            <a:r>
              <a:rPr lang="de-DE" sz="2400" dirty="0" smtClean="0"/>
              <a:t> </a:t>
            </a:r>
          </a:p>
          <a:p>
            <a:pPr marL="0" indent="0" algn="just">
              <a:buNone/>
            </a:pPr>
            <a:r>
              <a:rPr lang="de-DE" sz="2400" dirty="0" smtClean="0"/>
              <a:t>Bei den Neoklassikern wird mit allen bis zum Grenzertrag verfügbaren Arbeitern produziert. Unfreiwillige Arbeitslosigkeit gibt es nach der neoklassischen Theorie nicht. </a:t>
            </a:r>
            <a:endParaRPr lang="de-DE" sz="2400" dirty="0"/>
          </a:p>
          <a:p>
            <a:endParaRPr lang="de-DE" sz="2800" dirty="0"/>
          </a:p>
        </p:txBody>
      </p:sp>
    </p:spTree>
    <p:extLst>
      <p:ext uri="{BB962C8B-B14F-4D97-AF65-F5344CB8AC3E}">
        <p14:creationId xmlns:p14="http://schemas.microsoft.com/office/powerpoint/2010/main" val="1162967923"/>
      </p:ext>
    </p:extLst>
  </p:cSld>
  <p:clrMapOvr>
    <a:masterClrMapping/>
  </p:clrMapOvr>
  <mc:AlternateContent xmlns:mc="http://schemas.openxmlformats.org/markup-compatibility/2006" xmlns:p14="http://schemas.microsoft.com/office/powerpoint/2010/main">
    <mc:Choice Requires="p14">
      <p:transition spd="slow" p14:dur="2000" advTm="1713"/>
    </mc:Choice>
    <mc:Fallback xmlns="">
      <p:transition spd="slow" advTm="1713"/>
    </mc:Fallback>
  </mc:AlternateContent>
  <p:timing>
    <p:tnLst>
      <p:par>
        <p:cTn id="1" dur="indefinite" restart="never" nodeType="tmRoot"/>
      </p:par>
    </p:tnLst>
  </p:timing>
  <p:extLst mod="1"/>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88640"/>
            <a:ext cx="8229600" cy="1228998"/>
          </a:xfrm>
        </p:spPr>
        <p:txBody>
          <a:bodyPr>
            <a:normAutofit/>
          </a:bodyPr>
          <a:lstStyle/>
          <a:p>
            <a:r>
              <a:rPr lang="de-DE" sz="2800" dirty="0" smtClean="0"/>
              <a:t>Klassik/Neoklassik: Produktion bei Vollbeschäftigung schafft das Einkommen zum Kauf aller Güter</a:t>
            </a:r>
            <a:endParaRPr lang="de-DE" dirty="0"/>
          </a:p>
        </p:txBody>
      </p:sp>
      <p:sp>
        <p:nvSpPr>
          <p:cNvPr id="4" name="Rechteck 3"/>
          <p:cNvSpPr/>
          <p:nvPr/>
        </p:nvSpPr>
        <p:spPr>
          <a:xfrm>
            <a:off x="1259632" y="2420888"/>
            <a:ext cx="1800200" cy="2029722"/>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Konsumgüter</a:t>
            </a:r>
            <a:endParaRPr lang="de-DE" dirty="0"/>
          </a:p>
        </p:txBody>
      </p:sp>
      <p:sp>
        <p:nvSpPr>
          <p:cNvPr id="5" name="Rechteck 4"/>
          <p:cNvSpPr/>
          <p:nvPr/>
        </p:nvSpPr>
        <p:spPr>
          <a:xfrm>
            <a:off x="1259632" y="1506488"/>
            <a:ext cx="1800200" cy="9144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Investition</a:t>
            </a:r>
            <a:endParaRPr lang="de-DE" dirty="0"/>
          </a:p>
        </p:txBody>
      </p:sp>
      <p:sp>
        <p:nvSpPr>
          <p:cNvPr id="6" name="Textfeld 5"/>
          <p:cNvSpPr txBox="1"/>
          <p:nvPr/>
        </p:nvSpPr>
        <p:spPr>
          <a:xfrm>
            <a:off x="1259632" y="4441482"/>
            <a:ext cx="1800200" cy="2031325"/>
          </a:xfrm>
          <a:prstGeom prst="rect">
            <a:avLst/>
          </a:prstGeom>
          <a:noFill/>
        </p:spPr>
        <p:txBody>
          <a:bodyPr wrap="square" rtlCol="0">
            <a:spAutoFit/>
          </a:bodyPr>
          <a:lstStyle/>
          <a:p>
            <a:r>
              <a:rPr lang="de-DE" dirty="0" smtClean="0"/>
              <a:t>Unternehmen:</a:t>
            </a:r>
          </a:p>
          <a:p>
            <a:pPr algn="ctr"/>
            <a:r>
              <a:rPr lang="de-DE" dirty="0" smtClean="0"/>
              <a:t>Y = C + I</a:t>
            </a:r>
          </a:p>
          <a:p>
            <a:r>
              <a:rPr lang="de-DE" dirty="0" smtClean="0"/>
              <a:t>Produktion für Investition und Konsum schafft Einkommen der Haushalte.</a:t>
            </a:r>
            <a:endParaRPr lang="de-DE" dirty="0"/>
          </a:p>
        </p:txBody>
      </p:sp>
      <p:sp>
        <p:nvSpPr>
          <p:cNvPr id="7" name="Pfeil nach rechts 6"/>
          <p:cNvSpPr/>
          <p:nvPr/>
        </p:nvSpPr>
        <p:spPr>
          <a:xfrm>
            <a:off x="3270952" y="5004607"/>
            <a:ext cx="2304256" cy="92333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Einkommen</a:t>
            </a:r>
            <a:endParaRPr lang="de-DE" dirty="0"/>
          </a:p>
        </p:txBody>
      </p:sp>
      <p:sp>
        <p:nvSpPr>
          <p:cNvPr id="8" name="Rechteck 7"/>
          <p:cNvSpPr/>
          <p:nvPr/>
        </p:nvSpPr>
        <p:spPr>
          <a:xfrm>
            <a:off x="5724128" y="2420888"/>
            <a:ext cx="1800200" cy="2020594"/>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a:t>
            </a:r>
            <a:endParaRPr lang="de-DE" dirty="0"/>
          </a:p>
        </p:txBody>
      </p:sp>
      <p:sp>
        <p:nvSpPr>
          <p:cNvPr id="9" name="Rechteck 8"/>
          <p:cNvSpPr/>
          <p:nvPr/>
        </p:nvSpPr>
        <p:spPr>
          <a:xfrm>
            <a:off x="5724128" y="1506488"/>
            <a:ext cx="1800200" cy="9144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Ersparnis</a:t>
            </a:r>
            <a:endParaRPr lang="de-DE" dirty="0"/>
          </a:p>
        </p:txBody>
      </p:sp>
      <p:sp>
        <p:nvSpPr>
          <p:cNvPr id="10" name="Pfeil nach links 9"/>
          <p:cNvSpPr/>
          <p:nvPr/>
        </p:nvSpPr>
        <p:spPr>
          <a:xfrm>
            <a:off x="3275856" y="1628800"/>
            <a:ext cx="2304256" cy="595485"/>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finanziert (S = I)</a:t>
            </a:r>
            <a:endParaRPr lang="de-DE" dirty="0"/>
          </a:p>
        </p:txBody>
      </p:sp>
      <p:sp>
        <p:nvSpPr>
          <p:cNvPr id="11" name="Pfeil nach links 10"/>
          <p:cNvSpPr/>
          <p:nvPr/>
        </p:nvSpPr>
        <p:spPr>
          <a:xfrm>
            <a:off x="3275856" y="3068960"/>
            <a:ext cx="2304256" cy="720080"/>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kauft</a:t>
            </a:r>
            <a:endParaRPr lang="de-DE" dirty="0"/>
          </a:p>
        </p:txBody>
      </p:sp>
      <p:sp>
        <p:nvSpPr>
          <p:cNvPr id="12" name="Textfeld 11"/>
          <p:cNvSpPr txBox="1"/>
          <p:nvPr/>
        </p:nvSpPr>
        <p:spPr>
          <a:xfrm>
            <a:off x="5724128" y="4450610"/>
            <a:ext cx="1800200" cy="2031325"/>
          </a:xfrm>
          <a:prstGeom prst="rect">
            <a:avLst/>
          </a:prstGeom>
          <a:noFill/>
        </p:spPr>
        <p:txBody>
          <a:bodyPr wrap="square" rtlCol="0">
            <a:spAutoFit/>
          </a:bodyPr>
          <a:lstStyle/>
          <a:p>
            <a:r>
              <a:rPr lang="de-DE" dirty="0" smtClean="0"/>
              <a:t>Haushalte:</a:t>
            </a:r>
          </a:p>
          <a:p>
            <a:pPr algn="ctr"/>
            <a:r>
              <a:rPr lang="de-DE" dirty="0" smtClean="0"/>
              <a:t>Y = C + S</a:t>
            </a:r>
            <a:endParaRPr lang="de-DE" dirty="0"/>
          </a:p>
          <a:p>
            <a:r>
              <a:rPr lang="de-DE" dirty="0" smtClean="0"/>
              <a:t>Das Einkommen wird ausgegeben für Konsum oder es finanziert die Investition. </a:t>
            </a:r>
            <a:endParaRPr lang="de-DE" dirty="0"/>
          </a:p>
        </p:txBody>
      </p:sp>
    </p:spTree>
    <p:extLst>
      <p:ext uri="{BB962C8B-B14F-4D97-AF65-F5344CB8AC3E}">
        <p14:creationId xmlns:p14="http://schemas.microsoft.com/office/powerpoint/2010/main" val="3742662337"/>
      </p:ext>
    </p:extLst>
  </p:cSld>
  <p:clrMapOvr>
    <a:masterClrMapping/>
  </p:clrMapOvr>
  <mc:AlternateContent xmlns:mc="http://schemas.openxmlformats.org/markup-compatibility/2006" xmlns:p14="http://schemas.microsoft.com/office/powerpoint/2010/main">
    <mc:Choice Requires="p14">
      <p:transition spd="slow" p14:dur="2000" advTm="4069"/>
    </mc:Choice>
    <mc:Fallback xmlns="">
      <p:transition spd="slow" advTm="4069"/>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Die Partialmärkte der Neoklassik</a:t>
            </a:r>
            <a:endParaRPr lang="de-DE" dirty="0"/>
          </a:p>
        </p:txBody>
      </p:sp>
      <p:sp>
        <p:nvSpPr>
          <p:cNvPr id="3" name="Inhaltsplatzhalter 2"/>
          <p:cNvSpPr>
            <a:spLocks noGrp="1"/>
          </p:cNvSpPr>
          <p:nvPr>
            <p:ph idx="1"/>
          </p:nvPr>
        </p:nvSpPr>
        <p:spPr>
          <a:xfrm>
            <a:off x="395536" y="1556792"/>
            <a:ext cx="8229600" cy="4853136"/>
          </a:xfrm>
        </p:spPr>
        <p:txBody>
          <a:bodyPr>
            <a:normAutofit/>
          </a:bodyPr>
          <a:lstStyle/>
          <a:p>
            <a:r>
              <a:rPr lang="de-DE" sz="2800" b="1" dirty="0" smtClean="0"/>
              <a:t>Gütermarkt</a:t>
            </a:r>
            <a:r>
              <a:rPr lang="de-DE" sz="2800" dirty="0" smtClean="0"/>
              <a:t> (AS-AD-Modell: Preis) (siehe </a:t>
            </a:r>
            <a:r>
              <a:rPr lang="de-DE" sz="2800" dirty="0" err="1" smtClean="0"/>
              <a:t>Walras</a:t>
            </a:r>
            <a:r>
              <a:rPr lang="de-DE" sz="2800" dirty="0" smtClean="0"/>
              <a:t>)</a:t>
            </a:r>
          </a:p>
          <a:p>
            <a:r>
              <a:rPr lang="de-DE" sz="2800" b="1" dirty="0" smtClean="0"/>
              <a:t>Arbeitsmarkt</a:t>
            </a:r>
            <a:r>
              <a:rPr lang="de-DE" sz="2800" dirty="0" smtClean="0"/>
              <a:t> (Klassik: Existenzminimum)</a:t>
            </a:r>
            <a:r>
              <a:rPr lang="de-DE" sz="2800" dirty="0"/>
              <a:t> (</a:t>
            </a:r>
            <a:r>
              <a:rPr lang="de-DE" sz="2800" b="1" dirty="0"/>
              <a:t>Reallohn</a:t>
            </a:r>
            <a:r>
              <a:rPr lang="de-DE" sz="2800" dirty="0"/>
              <a:t>) </a:t>
            </a:r>
            <a:endParaRPr lang="de-DE" sz="2800" dirty="0" smtClean="0"/>
          </a:p>
          <a:p>
            <a:r>
              <a:rPr lang="de-DE" sz="2800" b="1" dirty="0" smtClean="0"/>
              <a:t>Kapitalmarkt</a:t>
            </a:r>
            <a:r>
              <a:rPr lang="de-DE" sz="2800" dirty="0" smtClean="0"/>
              <a:t> (Angebot von Ersparnissen)</a:t>
            </a:r>
            <a:r>
              <a:rPr lang="de-DE" sz="2800" dirty="0"/>
              <a:t> </a:t>
            </a:r>
            <a:r>
              <a:rPr lang="de-DE" sz="2800" dirty="0" smtClean="0"/>
              <a:t>(</a:t>
            </a:r>
            <a:r>
              <a:rPr lang="de-DE" sz="2800" b="1" dirty="0" smtClean="0"/>
              <a:t>Zins</a:t>
            </a:r>
            <a:r>
              <a:rPr lang="de-DE" sz="2800" dirty="0" smtClean="0"/>
              <a:t>)</a:t>
            </a:r>
          </a:p>
          <a:p>
            <a:pPr marL="0" indent="0">
              <a:buNone/>
            </a:pPr>
            <a:r>
              <a:rPr lang="de-DE" sz="2800" dirty="0" smtClean="0"/>
              <a:t>Gesetz von </a:t>
            </a:r>
            <a:r>
              <a:rPr lang="de-DE" sz="2800" dirty="0" err="1" smtClean="0"/>
              <a:t>Walras</a:t>
            </a:r>
            <a:r>
              <a:rPr lang="de-DE" sz="2800" dirty="0" smtClean="0"/>
              <a:t>: Bei n-1 Märkten im Gleichgewicht haben wir ein allgemeines Gleichgewicht der Märkte.</a:t>
            </a:r>
          </a:p>
          <a:p>
            <a:pPr marL="0" indent="0">
              <a:buNone/>
            </a:pPr>
            <a:r>
              <a:rPr lang="de-DE" sz="2000" dirty="0" smtClean="0"/>
              <a:t>______________________________________________________________</a:t>
            </a:r>
          </a:p>
          <a:p>
            <a:pPr marL="0" indent="0">
              <a:buNone/>
            </a:pPr>
            <a:r>
              <a:rPr lang="de-DE" sz="2800" b="1" dirty="0" smtClean="0"/>
              <a:t>Geld</a:t>
            </a:r>
            <a:r>
              <a:rPr lang="de-DE" sz="2800" dirty="0" smtClean="0"/>
              <a:t> ist neutral und ohne Einfluss auf die Märkte. </a:t>
            </a:r>
          </a:p>
          <a:p>
            <a:pPr marL="0" indent="0">
              <a:buNone/>
            </a:pPr>
            <a:r>
              <a:rPr lang="de-DE" sz="2800" dirty="0" smtClean="0"/>
              <a:t>Die Geldmenge bestimmt den Preis:</a:t>
            </a:r>
          </a:p>
          <a:p>
            <a:pPr marL="0" indent="0" algn="ctr">
              <a:buNone/>
            </a:pPr>
            <a:r>
              <a:rPr lang="de-DE" sz="2800" dirty="0" smtClean="0"/>
              <a:t>M x V = P x T</a:t>
            </a:r>
          </a:p>
          <a:p>
            <a:pPr marL="0" indent="0">
              <a:buNone/>
            </a:pPr>
            <a:endParaRPr lang="de-DE" sz="1800" dirty="0" smtClean="0"/>
          </a:p>
        </p:txBody>
      </p:sp>
    </p:spTree>
    <p:extLst>
      <p:ext uri="{BB962C8B-B14F-4D97-AF65-F5344CB8AC3E}">
        <p14:creationId xmlns:p14="http://schemas.microsoft.com/office/powerpoint/2010/main" val="4206082320"/>
      </p:ext>
    </p:extLst>
  </p:cSld>
  <p:clrMapOvr>
    <a:masterClrMapping/>
  </p:clrMapOvr>
  <mc:AlternateContent xmlns:mc="http://schemas.openxmlformats.org/markup-compatibility/2006" xmlns:p14="http://schemas.microsoft.com/office/powerpoint/2010/main">
    <mc:Choice Requires="p14">
      <p:transition spd="slow" p14:dur="2000" advTm="4077"/>
    </mc:Choice>
    <mc:Fallback xmlns="">
      <p:transition spd="slow" advTm="4077"/>
    </mc:Fallback>
  </mc:AlternateContent>
  <p:timing>
    <p:tnLst>
      <p:par>
        <p:cTn id="1" dur="indefinite" restart="never" nodeType="tmRoot"/>
      </p:par>
    </p:tnLst>
  </p:timing>
  <p:extLst mod="1"/>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88640"/>
            <a:ext cx="8229600" cy="1228998"/>
          </a:xfrm>
        </p:spPr>
        <p:txBody>
          <a:bodyPr>
            <a:normAutofit/>
          </a:bodyPr>
          <a:lstStyle/>
          <a:p>
            <a:r>
              <a:rPr lang="de-DE" sz="2800" dirty="0" smtClean="0"/>
              <a:t>Bei Deflation oder Hochzinspolitik rentiert sich die Investition in Geld gerechnet nicht:</a:t>
            </a:r>
            <a:endParaRPr lang="de-DE" dirty="0"/>
          </a:p>
        </p:txBody>
      </p:sp>
      <p:sp>
        <p:nvSpPr>
          <p:cNvPr id="4" name="Rechteck 3"/>
          <p:cNvSpPr/>
          <p:nvPr/>
        </p:nvSpPr>
        <p:spPr>
          <a:xfrm>
            <a:off x="1259632" y="2420888"/>
            <a:ext cx="1800200" cy="2020594"/>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Konsumgüter</a:t>
            </a:r>
            <a:endParaRPr lang="de-DE" dirty="0"/>
          </a:p>
        </p:txBody>
      </p:sp>
      <p:sp>
        <p:nvSpPr>
          <p:cNvPr id="5" name="Rechteck 4"/>
          <p:cNvSpPr/>
          <p:nvPr/>
        </p:nvSpPr>
        <p:spPr>
          <a:xfrm>
            <a:off x="1259632" y="2060848"/>
            <a:ext cx="1800200" cy="3600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Investition</a:t>
            </a:r>
            <a:endParaRPr lang="de-DE" dirty="0"/>
          </a:p>
        </p:txBody>
      </p:sp>
      <p:sp>
        <p:nvSpPr>
          <p:cNvPr id="6" name="Textfeld 5"/>
          <p:cNvSpPr txBox="1"/>
          <p:nvPr/>
        </p:nvSpPr>
        <p:spPr>
          <a:xfrm>
            <a:off x="1259632" y="4441482"/>
            <a:ext cx="1944216" cy="1477328"/>
          </a:xfrm>
          <a:prstGeom prst="rect">
            <a:avLst/>
          </a:prstGeom>
          <a:noFill/>
        </p:spPr>
        <p:txBody>
          <a:bodyPr wrap="square" rtlCol="0">
            <a:spAutoFit/>
          </a:bodyPr>
          <a:lstStyle/>
          <a:p>
            <a:r>
              <a:rPr lang="de-DE" dirty="0" smtClean="0"/>
              <a:t>Unternehmen:</a:t>
            </a:r>
          </a:p>
          <a:p>
            <a:pPr algn="ctr"/>
            <a:r>
              <a:rPr lang="de-DE" dirty="0" smtClean="0"/>
              <a:t>Y = C + I</a:t>
            </a:r>
          </a:p>
          <a:p>
            <a:r>
              <a:rPr lang="de-DE" dirty="0" smtClean="0"/>
              <a:t>Die Unternehmen schränken ihre Investitionen ein.</a:t>
            </a:r>
            <a:endParaRPr lang="de-DE" dirty="0"/>
          </a:p>
        </p:txBody>
      </p:sp>
      <p:sp>
        <p:nvSpPr>
          <p:cNvPr id="7" name="Pfeil nach rechts 6"/>
          <p:cNvSpPr/>
          <p:nvPr/>
        </p:nvSpPr>
        <p:spPr>
          <a:xfrm>
            <a:off x="3270952" y="5004607"/>
            <a:ext cx="2304256" cy="92333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Einkommen</a:t>
            </a:r>
            <a:endParaRPr lang="de-DE" dirty="0"/>
          </a:p>
        </p:txBody>
      </p:sp>
      <p:sp>
        <p:nvSpPr>
          <p:cNvPr id="8" name="Rechteck 7"/>
          <p:cNvSpPr/>
          <p:nvPr/>
        </p:nvSpPr>
        <p:spPr>
          <a:xfrm>
            <a:off x="5724128" y="2420888"/>
            <a:ext cx="1800200" cy="2020594"/>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a:t>
            </a:r>
            <a:endParaRPr lang="de-DE" dirty="0"/>
          </a:p>
        </p:txBody>
      </p:sp>
      <p:sp>
        <p:nvSpPr>
          <p:cNvPr id="9" name="Rechteck 8"/>
          <p:cNvSpPr/>
          <p:nvPr/>
        </p:nvSpPr>
        <p:spPr>
          <a:xfrm>
            <a:off x="5724128" y="1506488"/>
            <a:ext cx="1800200" cy="9144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geplante Ersparnis</a:t>
            </a:r>
            <a:endParaRPr lang="de-DE" dirty="0"/>
          </a:p>
        </p:txBody>
      </p:sp>
      <p:sp>
        <p:nvSpPr>
          <p:cNvPr id="10" name="Pfeil nach links 9"/>
          <p:cNvSpPr/>
          <p:nvPr/>
        </p:nvSpPr>
        <p:spPr>
          <a:xfrm>
            <a:off x="3275856" y="1628800"/>
            <a:ext cx="2304256" cy="595485"/>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finanziert (S = I)</a:t>
            </a:r>
            <a:endParaRPr lang="de-DE" dirty="0"/>
          </a:p>
        </p:txBody>
      </p:sp>
      <p:sp>
        <p:nvSpPr>
          <p:cNvPr id="11" name="Pfeil nach links 10"/>
          <p:cNvSpPr/>
          <p:nvPr/>
        </p:nvSpPr>
        <p:spPr>
          <a:xfrm>
            <a:off x="3275856" y="3068960"/>
            <a:ext cx="2304256" cy="720080"/>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kauft</a:t>
            </a:r>
            <a:endParaRPr lang="de-DE" dirty="0"/>
          </a:p>
        </p:txBody>
      </p:sp>
      <p:sp>
        <p:nvSpPr>
          <p:cNvPr id="12" name="Textfeld 11"/>
          <p:cNvSpPr txBox="1"/>
          <p:nvPr/>
        </p:nvSpPr>
        <p:spPr>
          <a:xfrm>
            <a:off x="5724128" y="4450610"/>
            <a:ext cx="1944216" cy="1754326"/>
          </a:xfrm>
          <a:prstGeom prst="rect">
            <a:avLst/>
          </a:prstGeom>
          <a:noFill/>
        </p:spPr>
        <p:txBody>
          <a:bodyPr wrap="square" rtlCol="0">
            <a:spAutoFit/>
          </a:bodyPr>
          <a:lstStyle/>
          <a:p>
            <a:r>
              <a:rPr lang="de-DE" dirty="0" smtClean="0"/>
              <a:t>Haushalte:</a:t>
            </a:r>
          </a:p>
          <a:p>
            <a:pPr algn="ctr"/>
            <a:r>
              <a:rPr lang="de-DE" dirty="0" smtClean="0"/>
              <a:t>Y = C + S</a:t>
            </a:r>
          </a:p>
          <a:p>
            <a:r>
              <a:rPr lang="de-DE" dirty="0" smtClean="0"/>
              <a:t>Konsumverzicht soll Ersparnisse ermöglichen</a:t>
            </a:r>
            <a:endParaRPr lang="de-DE" dirty="0"/>
          </a:p>
          <a:p>
            <a:r>
              <a:rPr lang="de-DE" dirty="0" smtClean="0"/>
              <a:t>   </a:t>
            </a:r>
            <a:endParaRPr lang="de-DE" dirty="0"/>
          </a:p>
        </p:txBody>
      </p:sp>
      <p:sp>
        <p:nvSpPr>
          <p:cNvPr id="3" name="Rechteck 2"/>
          <p:cNvSpPr/>
          <p:nvPr/>
        </p:nvSpPr>
        <p:spPr>
          <a:xfrm>
            <a:off x="1259632" y="1506488"/>
            <a:ext cx="1800200" cy="55436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Produktionslücke</a:t>
            </a:r>
            <a:endParaRPr lang="de-DE" dirty="0"/>
          </a:p>
        </p:txBody>
      </p:sp>
    </p:spTree>
    <p:extLst>
      <p:ext uri="{BB962C8B-B14F-4D97-AF65-F5344CB8AC3E}">
        <p14:creationId xmlns:p14="http://schemas.microsoft.com/office/powerpoint/2010/main" val="3990172485"/>
      </p:ext>
    </p:extLst>
  </p:cSld>
  <p:clrMapOvr>
    <a:masterClrMapping/>
  </p:clrMapOvr>
  <mc:AlternateContent xmlns:mc="http://schemas.openxmlformats.org/markup-compatibility/2006" xmlns:p14="http://schemas.microsoft.com/office/powerpoint/2010/main">
    <mc:Choice Requires="p14">
      <p:transition spd="slow" p14:dur="2000" advTm="10011"/>
    </mc:Choice>
    <mc:Fallback xmlns="">
      <p:transition spd="slow" advTm="10011"/>
    </mc:Fallback>
  </mc:AlternateContent>
  <p:timing>
    <p:tnLst>
      <p:par>
        <p:cTn id="1" dur="indefinite" restart="never" nodeType="tmRoot"/>
      </p:par>
    </p:tnLst>
  </p:timing>
  <p:extLst mod="1">
    <p:ext uri="{3A86A75C-4F4B-4683-9AE1-C65F6400EC91}">
      <p14:laserTraceLst xmlns:p14="http://schemas.microsoft.com/office/powerpoint/2010/main">
        <p14:tracePtLst>
          <p14:tracePt t="6771" x="5264150" y="3162300"/>
          <p14:tracePt t="6782" x="5270500" y="3155950"/>
          <p14:tracePt t="6783" x="5270500" y="3149600"/>
          <p14:tracePt t="6907" x="5270500" y="3136900"/>
          <p14:tracePt t="6916" x="5270500" y="3098800"/>
          <p14:tracePt t="6923" x="5264150" y="3073400"/>
          <p14:tracePt t="6928" x="5238750" y="3022600"/>
          <p14:tracePt t="6942" x="5175250" y="2959100"/>
          <p14:tracePt t="6958" x="5118100" y="2908300"/>
          <p14:tracePt t="6975" x="5048250" y="2851150"/>
          <p14:tracePt t="6992" x="4965700" y="2806700"/>
          <p14:tracePt t="7009" x="4889500" y="2774950"/>
          <p14:tracePt t="7025" x="4787900" y="2730500"/>
          <p14:tracePt t="7042" x="4635500" y="2692400"/>
          <p14:tracePt t="7059" x="4508500" y="2673350"/>
          <p14:tracePt t="7076" x="4362450" y="2647950"/>
          <p14:tracePt t="7092" x="4210050" y="2628900"/>
          <p14:tracePt t="7109" x="4070350" y="2622550"/>
          <p14:tracePt t="7126" x="3924300" y="2622550"/>
          <p14:tracePt t="7143" x="3740150" y="2622550"/>
          <p14:tracePt t="7160" x="3524250" y="2622550"/>
          <p14:tracePt t="7176" x="3282950" y="2641600"/>
          <p14:tracePt t="7193" x="3073400" y="2692400"/>
          <p14:tracePt t="7210" x="2851150" y="2774950"/>
          <p14:tracePt t="7227" x="2559050" y="2908300"/>
          <p14:tracePt t="7243" x="2362200" y="3003550"/>
          <p14:tracePt t="7260" x="2209800" y="3086100"/>
          <p14:tracePt t="7277" x="2127250" y="3149600"/>
          <p14:tracePt t="7294" x="2082800" y="3181350"/>
          <p14:tracePt t="7310" x="2070100" y="3187700"/>
          <p14:tracePt t="7435" x="2076450" y="3187700"/>
          <p14:tracePt t="7443" x="2114550" y="3175000"/>
          <p14:tracePt t="7451" x="2228850" y="3111500"/>
          <p14:tracePt t="7461" x="2298700" y="3041650"/>
          <p14:tracePt t="7478" x="2368550" y="2952750"/>
          <p14:tracePt t="7494" x="2425700" y="2857500"/>
          <p14:tracePt t="7511" x="2514600" y="2743200"/>
          <p14:tracePt t="7528" x="2597150" y="2641600"/>
          <p14:tracePt t="7544" x="2679700" y="2540000"/>
          <p14:tracePt t="7562" x="2736850" y="2476500"/>
          <p14:tracePt t="7578" x="2832100" y="2406650"/>
          <p14:tracePt t="7595" x="2889250" y="2374900"/>
          <p14:tracePt t="7611" x="2940050" y="2355850"/>
          <p14:tracePt t="7628" x="2997200" y="2330450"/>
          <p14:tracePt t="7645" x="3060700" y="2317750"/>
          <p14:tracePt t="7662" x="3143250" y="2311400"/>
          <p14:tracePt t="7679" x="3244850" y="2298700"/>
          <p14:tracePt t="7695" x="3384550" y="2298700"/>
          <p14:tracePt t="7712" x="3568700" y="2298700"/>
          <p14:tracePt t="7729" x="3790950" y="2317750"/>
          <p14:tracePt t="7746" x="4013200" y="2362200"/>
          <p14:tracePt t="7762" x="4292600" y="2413000"/>
          <p14:tracePt t="7779" x="4514850" y="2457450"/>
          <p14:tracePt t="7796" x="4699000" y="2476500"/>
          <p14:tracePt t="7812" x="4908550" y="2508250"/>
          <p14:tracePt t="7829" x="5080000" y="2533650"/>
          <p14:tracePt t="7846" x="5245100" y="2552700"/>
          <p14:tracePt t="7863" x="5397500" y="2571750"/>
          <p14:tracePt t="7879" x="5543550" y="2590800"/>
          <p14:tracePt t="7896" x="5676900" y="2609850"/>
          <p14:tracePt t="7913" x="5778500" y="2609850"/>
          <p14:tracePt t="7930" x="5867400" y="2609850"/>
          <p14:tracePt t="7946" x="5988050" y="2609850"/>
          <p14:tracePt t="7963" x="6076950" y="2609850"/>
          <p14:tracePt t="7980" x="6178550" y="2609850"/>
          <p14:tracePt t="7997" x="6286500" y="2609850"/>
          <p14:tracePt t="8013" x="6375400" y="2609850"/>
          <p14:tracePt t="8030" x="6457950" y="2609850"/>
          <p14:tracePt t="8047" x="6572250" y="2609850"/>
          <p14:tracePt t="8064" x="6680200" y="2609850"/>
          <p14:tracePt t="8080" x="6762750" y="2609850"/>
          <p14:tracePt t="8097" x="6864350" y="2609850"/>
          <p14:tracePt t="8114" x="6985000" y="2609850"/>
          <p14:tracePt t="8131" x="7048500" y="2609850"/>
          <p14:tracePt t="8147" x="7124700" y="2609850"/>
          <p14:tracePt t="8164" x="7194550" y="2609850"/>
          <p14:tracePt t="8181" x="7277100" y="2609850"/>
          <p14:tracePt t="8198" x="7321550" y="2609850"/>
          <p14:tracePt t="8214" x="7372350" y="2616200"/>
          <p14:tracePt t="8231" x="7423150" y="2622550"/>
          <p14:tracePt t="8248" x="7473950" y="2622550"/>
          <p14:tracePt t="8265" x="7524750" y="2622550"/>
          <p14:tracePt t="8281" x="7556500" y="2622550"/>
          <p14:tracePt t="8330" x="7562850" y="2622550"/>
          <p14:tracePt t="8363" x="7581900" y="2622550"/>
          <p14:tracePt t="8371" x="7607300" y="2622550"/>
          <p14:tracePt t="8379" x="7639050" y="2628900"/>
          <p14:tracePt t="8382" x="7715250" y="2641600"/>
          <p14:tracePt t="8398" x="7766050" y="2647950"/>
          <p14:tracePt t="8415" x="7785100" y="2654300"/>
          <p14:tracePt t="8523" x="7791450" y="2654300"/>
          <p14:tracePt t="8531" x="7804150" y="2654300"/>
          <p14:tracePt t="8533" x="7880350" y="2679700"/>
          <p14:tracePt t="8550" x="7975600" y="2705100"/>
          <p14:tracePt t="8566" x="8045450" y="2724150"/>
          <p14:tracePt t="8583" x="8070850" y="2730500"/>
          <p14:tracePt t="8659" x="8077200" y="2736850"/>
          <p14:tracePt t="8667" x="8077200" y="2800350"/>
          <p14:tracePt t="8683" x="8077200" y="2863850"/>
          <p14:tracePt t="8684" x="8077200" y="2984500"/>
          <p14:tracePt t="8700" x="8077200" y="3105150"/>
          <p14:tracePt t="8717" x="8077200" y="3225800"/>
          <p14:tracePt t="8733" x="8077200" y="3340100"/>
          <p14:tracePt t="8750" x="8064500" y="3454400"/>
          <p14:tracePt t="8767" x="8032750" y="3581400"/>
          <p14:tracePt t="8784" x="7962900" y="3752850"/>
          <p14:tracePt t="8801" x="7854950" y="3956050"/>
          <p14:tracePt t="8817" x="7715250" y="4197350"/>
          <p14:tracePt t="8834" x="7518400" y="4527550"/>
          <p14:tracePt t="8851" x="7385050" y="4724400"/>
          <p14:tracePt t="8867" x="7270750" y="4864100"/>
          <p14:tracePt t="8884" x="7156450" y="4991100"/>
          <p14:tracePt t="8901" x="7042150" y="5092700"/>
          <p14:tracePt t="8918" x="6921500" y="5168900"/>
          <p14:tracePt t="8934" x="6762750" y="5232400"/>
          <p14:tracePt t="8951" x="6584950" y="5251450"/>
          <p14:tracePt t="8968" x="6432550" y="5251450"/>
          <p14:tracePt t="8985" x="6280150" y="5251450"/>
          <p14:tracePt t="9001" x="6096000" y="5245100"/>
          <p14:tracePt t="9018" x="5905500" y="5219700"/>
          <p14:tracePt t="9035" x="5715000" y="5187950"/>
          <p14:tracePt t="9052" x="5562600" y="5149850"/>
          <p14:tracePt t="9068" x="5454650" y="5099050"/>
          <p14:tracePt t="9085" x="5346700" y="5060950"/>
          <p14:tracePt t="9102" x="5226050" y="5003800"/>
          <p14:tracePt t="9119" x="5092700" y="4933950"/>
          <p14:tracePt t="9135" x="4959350" y="4870450"/>
          <p14:tracePt t="9152" x="4864100" y="4832350"/>
          <p14:tracePt t="9169" x="4768850" y="4800600"/>
          <p14:tracePt t="9186" x="4699000" y="4781550"/>
          <p14:tracePt t="9202" x="4572000" y="4762500"/>
          <p14:tracePt t="9219" x="4445000" y="4756150"/>
          <p14:tracePt t="9236" x="4343400" y="4756150"/>
          <p14:tracePt t="9253" x="4267200" y="4756150"/>
          <p14:tracePt t="9269" x="4191000" y="4756150"/>
          <p14:tracePt t="9286" x="4140200" y="4756150"/>
          <p14:tracePt t="9303" x="4089400" y="4756150"/>
          <p14:tracePt t="9320" x="4057650" y="4756150"/>
          <p14:tracePt t="9336" x="4038600" y="4756150"/>
          <p14:tracePt t="9523" x="4032250" y="4749800"/>
          <p14:tracePt t="9538" x="0" y="0"/>
        </p14:tracePtLst>
      </p14:laserTraceLst>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88640"/>
            <a:ext cx="8229600" cy="1228998"/>
          </a:xfrm>
        </p:spPr>
        <p:txBody>
          <a:bodyPr>
            <a:normAutofit/>
          </a:bodyPr>
          <a:lstStyle/>
          <a:p>
            <a:r>
              <a:rPr lang="de-DE" sz="2800" dirty="0" smtClean="0"/>
              <a:t>Produktion und Einkommen sinken:</a:t>
            </a:r>
            <a:endParaRPr lang="de-DE" dirty="0"/>
          </a:p>
        </p:txBody>
      </p:sp>
      <p:sp>
        <p:nvSpPr>
          <p:cNvPr id="4" name="Rechteck 3"/>
          <p:cNvSpPr/>
          <p:nvPr/>
        </p:nvSpPr>
        <p:spPr>
          <a:xfrm>
            <a:off x="1259632" y="2420888"/>
            <a:ext cx="1800200" cy="2029722"/>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Konsumgüter</a:t>
            </a:r>
            <a:endParaRPr lang="de-DE" dirty="0"/>
          </a:p>
        </p:txBody>
      </p:sp>
      <p:sp>
        <p:nvSpPr>
          <p:cNvPr id="5" name="Rechteck 4"/>
          <p:cNvSpPr/>
          <p:nvPr/>
        </p:nvSpPr>
        <p:spPr>
          <a:xfrm>
            <a:off x="1259632" y="2060848"/>
            <a:ext cx="1800200" cy="3600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Investition</a:t>
            </a:r>
            <a:endParaRPr lang="de-DE" dirty="0"/>
          </a:p>
        </p:txBody>
      </p:sp>
      <p:sp>
        <p:nvSpPr>
          <p:cNvPr id="6" name="Textfeld 5"/>
          <p:cNvSpPr txBox="1"/>
          <p:nvPr/>
        </p:nvSpPr>
        <p:spPr>
          <a:xfrm>
            <a:off x="1259632" y="4441482"/>
            <a:ext cx="1800200" cy="1200329"/>
          </a:xfrm>
          <a:prstGeom prst="rect">
            <a:avLst/>
          </a:prstGeom>
          <a:noFill/>
        </p:spPr>
        <p:txBody>
          <a:bodyPr wrap="square" rtlCol="0">
            <a:spAutoFit/>
          </a:bodyPr>
          <a:lstStyle/>
          <a:p>
            <a:r>
              <a:rPr lang="de-DE" dirty="0" smtClean="0"/>
              <a:t>Unternehmen:</a:t>
            </a:r>
          </a:p>
          <a:p>
            <a:pPr algn="ctr"/>
            <a:r>
              <a:rPr lang="de-DE" dirty="0" smtClean="0"/>
              <a:t>Y = C + I</a:t>
            </a:r>
          </a:p>
          <a:p>
            <a:r>
              <a:rPr lang="de-DE" dirty="0" smtClean="0"/>
              <a:t>Produktion für Investition sinkt.</a:t>
            </a:r>
            <a:endParaRPr lang="de-DE" dirty="0"/>
          </a:p>
        </p:txBody>
      </p:sp>
      <p:sp>
        <p:nvSpPr>
          <p:cNvPr id="7" name="Pfeil nach rechts 6"/>
          <p:cNvSpPr/>
          <p:nvPr/>
        </p:nvSpPr>
        <p:spPr>
          <a:xfrm>
            <a:off x="3270952" y="5004607"/>
            <a:ext cx="2304256" cy="92333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Einkommen</a:t>
            </a:r>
            <a:endParaRPr lang="de-DE" dirty="0"/>
          </a:p>
        </p:txBody>
      </p:sp>
      <p:sp>
        <p:nvSpPr>
          <p:cNvPr id="8" name="Rechteck 7"/>
          <p:cNvSpPr/>
          <p:nvPr/>
        </p:nvSpPr>
        <p:spPr>
          <a:xfrm>
            <a:off x="5724128" y="2420888"/>
            <a:ext cx="1800200" cy="2020594"/>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a:t>
            </a:r>
            <a:endParaRPr lang="de-DE" dirty="0"/>
          </a:p>
        </p:txBody>
      </p:sp>
      <p:sp>
        <p:nvSpPr>
          <p:cNvPr id="9" name="Rechteck 8"/>
          <p:cNvSpPr/>
          <p:nvPr/>
        </p:nvSpPr>
        <p:spPr>
          <a:xfrm>
            <a:off x="5724128" y="2060848"/>
            <a:ext cx="1800200" cy="36004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Ersparnis</a:t>
            </a:r>
            <a:endParaRPr lang="de-DE" dirty="0"/>
          </a:p>
        </p:txBody>
      </p:sp>
      <p:sp>
        <p:nvSpPr>
          <p:cNvPr id="11" name="Pfeil nach links 10"/>
          <p:cNvSpPr/>
          <p:nvPr/>
        </p:nvSpPr>
        <p:spPr>
          <a:xfrm>
            <a:off x="3275856" y="3068960"/>
            <a:ext cx="2304256" cy="720080"/>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kauft</a:t>
            </a:r>
            <a:endParaRPr lang="de-DE" dirty="0"/>
          </a:p>
        </p:txBody>
      </p:sp>
      <p:sp>
        <p:nvSpPr>
          <p:cNvPr id="12" name="Textfeld 11"/>
          <p:cNvSpPr txBox="1"/>
          <p:nvPr/>
        </p:nvSpPr>
        <p:spPr>
          <a:xfrm>
            <a:off x="5724128" y="4450610"/>
            <a:ext cx="1944216" cy="2031325"/>
          </a:xfrm>
          <a:prstGeom prst="rect">
            <a:avLst/>
          </a:prstGeom>
          <a:noFill/>
        </p:spPr>
        <p:txBody>
          <a:bodyPr wrap="square" rtlCol="0">
            <a:spAutoFit/>
          </a:bodyPr>
          <a:lstStyle/>
          <a:p>
            <a:r>
              <a:rPr lang="de-DE" dirty="0" smtClean="0"/>
              <a:t>Haushalte:</a:t>
            </a:r>
          </a:p>
          <a:p>
            <a:pPr algn="ctr"/>
            <a:r>
              <a:rPr lang="de-DE" dirty="0" smtClean="0"/>
              <a:t>Y = C + S</a:t>
            </a:r>
            <a:endParaRPr lang="de-DE" dirty="0"/>
          </a:p>
          <a:p>
            <a:r>
              <a:rPr lang="de-DE" dirty="0" smtClean="0"/>
              <a:t>Einkommen sinkt; damit sinkt die erzielte Ersparnis auf die Höhe der Investition. </a:t>
            </a:r>
            <a:endParaRPr lang="de-DE" dirty="0"/>
          </a:p>
        </p:txBody>
      </p:sp>
      <p:sp>
        <p:nvSpPr>
          <p:cNvPr id="3" name="Rechteck 2"/>
          <p:cNvSpPr/>
          <p:nvPr/>
        </p:nvSpPr>
        <p:spPr>
          <a:xfrm>
            <a:off x="1259632" y="1506488"/>
            <a:ext cx="1800200" cy="55436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Produktionslücke</a:t>
            </a:r>
            <a:endParaRPr lang="de-DE" dirty="0"/>
          </a:p>
        </p:txBody>
      </p:sp>
      <p:sp>
        <p:nvSpPr>
          <p:cNvPr id="13" name="Rechteck 12"/>
          <p:cNvSpPr/>
          <p:nvPr/>
        </p:nvSpPr>
        <p:spPr>
          <a:xfrm>
            <a:off x="5724128" y="1506488"/>
            <a:ext cx="1800200" cy="55436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Erwerbslosigkeit</a:t>
            </a:r>
            <a:endParaRPr lang="de-DE" dirty="0"/>
          </a:p>
        </p:txBody>
      </p:sp>
      <p:sp>
        <p:nvSpPr>
          <p:cNvPr id="14" name="Pfeil nach rechts 13"/>
          <p:cNvSpPr/>
          <p:nvPr/>
        </p:nvSpPr>
        <p:spPr>
          <a:xfrm>
            <a:off x="3275856" y="1916832"/>
            <a:ext cx="2304256" cy="64807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bestimmt (I = S)</a:t>
            </a:r>
            <a:endParaRPr lang="de-DE" dirty="0"/>
          </a:p>
        </p:txBody>
      </p:sp>
    </p:spTree>
    <p:extLst>
      <p:ext uri="{BB962C8B-B14F-4D97-AF65-F5344CB8AC3E}">
        <p14:creationId xmlns:p14="http://schemas.microsoft.com/office/powerpoint/2010/main" val="2039113635"/>
      </p:ext>
    </p:extLst>
  </p:cSld>
  <p:clrMapOvr>
    <a:masterClrMapping/>
  </p:clrMapOvr>
  <mc:AlternateContent xmlns:mc="http://schemas.openxmlformats.org/markup-compatibility/2006" xmlns:p14="http://schemas.microsoft.com/office/powerpoint/2010/main">
    <mc:Choice Requires="p14">
      <p:transition spd="slow" p14:dur="2000" advTm="78"/>
    </mc:Choice>
    <mc:Fallback xmlns="">
      <p:transition spd="slow" advTm="78"/>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88640"/>
            <a:ext cx="8229600" cy="1228998"/>
          </a:xfrm>
        </p:spPr>
        <p:txBody>
          <a:bodyPr>
            <a:normAutofit/>
          </a:bodyPr>
          <a:lstStyle/>
          <a:p>
            <a:r>
              <a:rPr lang="de-DE" sz="2800" dirty="0" smtClean="0"/>
              <a:t>Haushalte schränken ihren Konsum ein und wollen im Endergebnis mehr sparen und für die Krise vorsorgen:</a:t>
            </a:r>
            <a:endParaRPr lang="de-DE" dirty="0"/>
          </a:p>
        </p:txBody>
      </p:sp>
      <p:sp>
        <p:nvSpPr>
          <p:cNvPr id="4" name="Rechteck 3"/>
          <p:cNvSpPr/>
          <p:nvPr/>
        </p:nvSpPr>
        <p:spPr>
          <a:xfrm>
            <a:off x="1259632" y="2420888"/>
            <a:ext cx="1800200" cy="2020594"/>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Konsumgüter</a:t>
            </a:r>
            <a:endParaRPr lang="de-DE" dirty="0"/>
          </a:p>
        </p:txBody>
      </p:sp>
      <p:sp>
        <p:nvSpPr>
          <p:cNvPr id="5" name="Rechteck 4"/>
          <p:cNvSpPr/>
          <p:nvPr/>
        </p:nvSpPr>
        <p:spPr>
          <a:xfrm>
            <a:off x="1259632" y="2060848"/>
            <a:ext cx="1800200" cy="3600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Investition</a:t>
            </a:r>
            <a:endParaRPr lang="de-DE" dirty="0"/>
          </a:p>
        </p:txBody>
      </p:sp>
      <p:sp>
        <p:nvSpPr>
          <p:cNvPr id="6" name="Textfeld 5"/>
          <p:cNvSpPr txBox="1"/>
          <p:nvPr/>
        </p:nvSpPr>
        <p:spPr>
          <a:xfrm>
            <a:off x="1259632" y="4441482"/>
            <a:ext cx="1800200" cy="646331"/>
          </a:xfrm>
          <a:prstGeom prst="rect">
            <a:avLst/>
          </a:prstGeom>
          <a:noFill/>
        </p:spPr>
        <p:txBody>
          <a:bodyPr wrap="square" rtlCol="0">
            <a:spAutoFit/>
          </a:bodyPr>
          <a:lstStyle/>
          <a:p>
            <a:r>
              <a:rPr lang="de-DE" dirty="0" smtClean="0"/>
              <a:t>Unternehmen:</a:t>
            </a:r>
          </a:p>
          <a:p>
            <a:pPr algn="ctr"/>
            <a:r>
              <a:rPr lang="de-DE" dirty="0" smtClean="0"/>
              <a:t>Y = C + I</a:t>
            </a:r>
          </a:p>
        </p:txBody>
      </p:sp>
      <p:sp>
        <p:nvSpPr>
          <p:cNvPr id="7" name="Pfeil nach rechts 6"/>
          <p:cNvSpPr/>
          <p:nvPr/>
        </p:nvSpPr>
        <p:spPr>
          <a:xfrm>
            <a:off x="3270952" y="5004607"/>
            <a:ext cx="2304256" cy="92333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Einkommen</a:t>
            </a:r>
            <a:endParaRPr lang="de-DE" dirty="0"/>
          </a:p>
        </p:txBody>
      </p:sp>
      <p:sp>
        <p:nvSpPr>
          <p:cNvPr id="8" name="Rechteck 7"/>
          <p:cNvSpPr/>
          <p:nvPr/>
        </p:nvSpPr>
        <p:spPr>
          <a:xfrm>
            <a:off x="5724128" y="3068960"/>
            <a:ext cx="1800200" cy="1372522"/>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 wird stark eingeschränkt</a:t>
            </a:r>
            <a:endParaRPr lang="de-DE" dirty="0"/>
          </a:p>
        </p:txBody>
      </p:sp>
      <p:sp>
        <p:nvSpPr>
          <p:cNvPr id="9" name="Rechteck 8"/>
          <p:cNvSpPr/>
          <p:nvPr/>
        </p:nvSpPr>
        <p:spPr>
          <a:xfrm>
            <a:off x="5724128" y="2060848"/>
            <a:ext cx="1800200" cy="36004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Ersparnis</a:t>
            </a:r>
            <a:endParaRPr lang="de-DE" dirty="0"/>
          </a:p>
        </p:txBody>
      </p:sp>
      <p:sp>
        <p:nvSpPr>
          <p:cNvPr id="11" name="Pfeil nach links 10"/>
          <p:cNvSpPr/>
          <p:nvPr/>
        </p:nvSpPr>
        <p:spPr>
          <a:xfrm>
            <a:off x="3275856" y="3068960"/>
            <a:ext cx="2304256" cy="720080"/>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kauft</a:t>
            </a:r>
            <a:endParaRPr lang="de-DE" dirty="0"/>
          </a:p>
        </p:txBody>
      </p:sp>
      <p:sp>
        <p:nvSpPr>
          <p:cNvPr id="12" name="Textfeld 11"/>
          <p:cNvSpPr txBox="1"/>
          <p:nvPr/>
        </p:nvSpPr>
        <p:spPr>
          <a:xfrm>
            <a:off x="5724128" y="4450610"/>
            <a:ext cx="1800200" cy="1754326"/>
          </a:xfrm>
          <a:prstGeom prst="rect">
            <a:avLst/>
          </a:prstGeom>
          <a:noFill/>
        </p:spPr>
        <p:txBody>
          <a:bodyPr wrap="square" rtlCol="0">
            <a:spAutoFit/>
          </a:bodyPr>
          <a:lstStyle/>
          <a:p>
            <a:r>
              <a:rPr lang="de-DE" dirty="0" smtClean="0"/>
              <a:t>Haushalte:</a:t>
            </a:r>
          </a:p>
          <a:p>
            <a:pPr algn="ctr"/>
            <a:r>
              <a:rPr lang="de-DE" dirty="0" smtClean="0"/>
              <a:t>Y = C + S</a:t>
            </a:r>
            <a:endParaRPr lang="de-DE" dirty="0"/>
          </a:p>
          <a:p>
            <a:r>
              <a:rPr lang="de-DE" dirty="0" smtClean="0"/>
              <a:t>Konsum wird gesenkt, um die Ersparnis zu erhöhen. </a:t>
            </a:r>
            <a:endParaRPr lang="de-DE" dirty="0"/>
          </a:p>
        </p:txBody>
      </p:sp>
      <p:sp>
        <p:nvSpPr>
          <p:cNvPr id="3" name="Rechteck 2"/>
          <p:cNvSpPr/>
          <p:nvPr/>
        </p:nvSpPr>
        <p:spPr>
          <a:xfrm>
            <a:off x="1259632" y="1506488"/>
            <a:ext cx="1800200" cy="55436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Produktionslücke</a:t>
            </a:r>
            <a:endParaRPr lang="de-DE" dirty="0"/>
          </a:p>
        </p:txBody>
      </p:sp>
      <p:sp>
        <p:nvSpPr>
          <p:cNvPr id="13" name="Rechteck 12"/>
          <p:cNvSpPr/>
          <p:nvPr/>
        </p:nvSpPr>
        <p:spPr>
          <a:xfrm>
            <a:off x="5724128" y="1506488"/>
            <a:ext cx="1800200" cy="55436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Erwerbslosigkeit</a:t>
            </a:r>
            <a:endParaRPr lang="de-DE" dirty="0"/>
          </a:p>
        </p:txBody>
      </p:sp>
      <p:sp>
        <p:nvSpPr>
          <p:cNvPr id="14" name="Pfeil nach unten 13"/>
          <p:cNvSpPr/>
          <p:nvPr/>
        </p:nvSpPr>
        <p:spPr>
          <a:xfrm>
            <a:off x="6381912" y="2445664"/>
            <a:ext cx="484632" cy="623296"/>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Pfeil nach rechts 14"/>
          <p:cNvSpPr/>
          <p:nvPr/>
        </p:nvSpPr>
        <p:spPr>
          <a:xfrm>
            <a:off x="3275856" y="1988840"/>
            <a:ext cx="2299352" cy="55664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bestimmt (I = S)</a:t>
            </a:r>
            <a:endParaRPr lang="de-DE" dirty="0"/>
          </a:p>
        </p:txBody>
      </p:sp>
    </p:spTree>
    <p:extLst>
      <p:ext uri="{BB962C8B-B14F-4D97-AF65-F5344CB8AC3E}">
        <p14:creationId xmlns:p14="http://schemas.microsoft.com/office/powerpoint/2010/main" val="3924109230"/>
      </p:ext>
    </p:extLst>
  </p:cSld>
  <p:clrMapOvr>
    <a:masterClrMapping/>
  </p:clrMapOvr>
  <mc:AlternateContent xmlns:mc="http://schemas.openxmlformats.org/markup-compatibility/2006" xmlns:p14="http://schemas.microsoft.com/office/powerpoint/2010/main">
    <mc:Choice Requires="p14">
      <p:transition spd="slow" p14:dur="2000" advTm="5499"/>
    </mc:Choice>
    <mc:Fallback xmlns="">
      <p:transition spd="slow" advTm="5499"/>
    </mc:Fallback>
  </mc:AlternateContent>
  <p:timing>
    <p:tnLst>
      <p:par>
        <p:cTn id="1" dur="indefinite" restart="never" nodeType="tmRoot"/>
      </p:par>
    </p:tnLst>
  </p:timing>
  <p:extLst mod="1">
    <p:ext uri="{3A86A75C-4F4B-4683-9AE1-C65F6400EC91}">
      <p14:laserTraceLst xmlns:p14="http://schemas.microsoft.com/office/powerpoint/2010/main">
        <p14:tracePtLst>
          <p14:tracePt t="3503" x="4210050" y="4229100"/>
          <p14:tracePt t="3587" x="4216400" y="4222750"/>
          <p14:tracePt t="3595" x="4235450" y="4210050"/>
          <p14:tracePt t="3604" x="4279900" y="4191000"/>
          <p14:tracePt t="3604" x="4387850" y="4152900"/>
          <p14:tracePt t="3620" x="4502150" y="4102100"/>
          <p14:tracePt t="3637" x="4603750" y="4057650"/>
          <p14:tracePt t="3653" x="4686300" y="4013200"/>
          <p14:tracePt t="3670" x="4737100" y="3981450"/>
          <p14:tracePt t="3687" x="4787900" y="3949700"/>
          <p14:tracePt t="3704" x="4826000" y="3911600"/>
          <p14:tracePt t="3720" x="4876800" y="3867150"/>
          <p14:tracePt t="3737" x="4933950" y="3797300"/>
          <p14:tracePt t="3754" x="4997450" y="3702050"/>
          <p14:tracePt t="3771" x="5073650" y="3594100"/>
          <p14:tracePt t="3787" x="5168900" y="3435350"/>
          <p14:tracePt t="3804" x="5226050" y="3321050"/>
          <p14:tracePt t="3821" x="5276850" y="3181350"/>
          <p14:tracePt t="3838" x="5321300" y="3060700"/>
          <p14:tracePt t="3854" x="5340350" y="2927350"/>
          <p14:tracePt t="3871" x="5340350" y="2794000"/>
          <p14:tracePt t="3888" x="5340350" y="2698750"/>
          <p14:tracePt t="3905" x="5321300" y="2584450"/>
          <p14:tracePt t="3921" x="5245100" y="2482850"/>
          <p14:tracePt t="3938" x="5130800" y="2387600"/>
          <p14:tracePt t="3955" x="4895850" y="2279650"/>
          <p14:tracePt t="3971" x="4724400" y="2235200"/>
          <p14:tracePt t="3988" x="4654550" y="2222500"/>
          <p14:tracePt t="4005" x="4413250" y="2222500"/>
          <p14:tracePt t="4022" x="4165600" y="2222500"/>
          <p14:tracePt t="4038" x="3886200" y="2241550"/>
          <p14:tracePt t="4055" x="3600450" y="2286000"/>
          <p14:tracePt t="4072" x="3282950" y="2330450"/>
          <p14:tracePt t="4088" x="3041650" y="2381250"/>
          <p14:tracePt t="4105" x="2851150" y="2438400"/>
          <p14:tracePt t="4122" x="2705100" y="2508250"/>
          <p14:tracePt t="4139" x="2546350" y="2603500"/>
          <p14:tracePt t="4156" x="2476500" y="2641600"/>
          <p14:tracePt t="4172" x="2444750" y="2654300"/>
          <p14:tracePt t="4260" x="2457450" y="2654300"/>
          <p14:tracePt t="4267" x="2489200" y="2654300"/>
          <p14:tracePt t="4275" x="2533650" y="2628900"/>
          <p14:tracePt t="4289" x="2609850" y="2590800"/>
          <p14:tracePt t="4290" x="2768600" y="2508250"/>
          <p14:tracePt t="4306" x="3022600" y="2419350"/>
          <p14:tracePt t="4323" x="3486150" y="2317750"/>
          <p14:tracePt t="4340" x="3759200" y="2273300"/>
          <p14:tracePt t="4357" x="4000500" y="2260600"/>
          <p14:tracePt t="4373" x="4191000" y="2260600"/>
          <p14:tracePt t="4390" x="4400550" y="2273300"/>
          <p14:tracePt t="4407" x="4591050" y="2317750"/>
          <p14:tracePt t="4423" x="4794250" y="2393950"/>
          <p14:tracePt t="4440" x="4959350" y="2470150"/>
          <p14:tracePt t="4457" x="5105400" y="2546350"/>
          <p14:tracePt t="4474" x="5276850" y="2667000"/>
          <p14:tracePt t="4490" x="5467350" y="2832100"/>
          <p14:tracePt t="4507" x="5708650" y="3048000"/>
          <p14:tracePt t="4524" x="5797550" y="3162300"/>
          <p14:tracePt t="4541" x="5835650" y="3251200"/>
          <p14:tracePt t="4558" x="5854700" y="3340100"/>
          <p14:tracePt t="4574" x="5854700" y="3409950"/>
          <p14:tracePt t="4591" x="5810250" y="3511550"/>
          <p14:tracePt t="4608" x="5695950" y="3619500"/>
          <p14:tracePt t="4625" x="5537200" y="3708400"/>
          <p14:tracePt t="4641" x="5314950" y="3790950"/>
          <p14:tracePt t="4658" x="5080000" y="3835400"/>
          <p14:tracePt t="4675" x="4800600" y="3848100"/>
          <p14:tracePt t="4692" x="4667250" y="3848100"/>
          <p14:tracePt t="4708" x="4559300" y="3848100"/>
          <p14:tracePt t="4725" x="4533900" y="3848100"/>
          <p14:tracePt t="4742" x="4527550" y="3848100"/>
          <p14:tracePt t="4798" x="0" y="0"/>
        </p14:tracePtLst>
      </p14:laserTraceLst>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88640"/>
            <a:ext cx="8229600" cy="1228998"/>
          </a:xfrm>
        </p:spPr>
        <p:txBody>
          <a:bodyPr>
            <a:normAutofit/>
          </a:bodyPr>
          <a:lstStyle/>
          <a:p>
            <a:r>
              <a:rPr lang="de-DE" sz="4000" dirty="0" smtClean="0"/>
              <a:t> Say und die Neoklassik sind widerlegt:</a:t>
            </a:r>
            <a:endParaRPr lang="de-DE" sz="6000" dirty="0"/>
          </a:p>
        </p:txBody>
      </p:sp>
      <p:sp>
        <p:nvSpPr>
          <p:cNvPr id="4" name="Rechteck 3"/>
          <p:cNvSpPr/>
          <p:nvPr/>
        </p:nvSpPr>
        <p:spPr>
          <a:xfrm>
            <a:off x="1259632" y="3062842"/>
            <a:ext cx="1800200" cy="137864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Konsumgüter</a:t>
            </a:r>
            <a:endParaRPr lang="de-DE" dirty="0"/>
          </a:p>
        </p:txBody>
      </p:sp>
      <p:sp>
        <p:nvSpPr>
          <p:cNvPr id="5" name="Rechteck 4"/>
          <p:cNvSpPr/>
          <p:nvPr/>
        </p:nvSpPr>
        <p:spPr>
          <a:xfrm>
            <a:off x="1259632" y="2702802"/>
            <a:ext cx="1800200" cy="3600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Investition</a:t>
            </a:r>
            <a:endParaRPr lang="de-DE" dirty="0"/>
          </a:p>
        </p:txBody>
      </p:sp>
      <p:sp>
        <p:nvSpPr>
          <p:cNvPr id="6" name="Textfeld 5"/>
          <p:cNvSpPr txBox="1"/>
          <p:nvPr/>
        </p:nvSpPr>
        <p:spPr>
          <a:xfrm>
            <a:off x="1259632" y="4441482"/>
            <a:ext cx="1800200" cy="1754326"/>
          </a:xfrm>
          <a:prstGeom prst="rect">
            <a:avLst/>
          </a:prstGeom>
          <a:noFill/>
        </p:spPr>
        <p:txBody>
          <a:bodyPr wrap="square" rtlCol="0">
            <a:spAutoFit/>
          </a:bodyPr>
          <a:lstStyle/>
          <a:p>
            <a:r>
              <a:rPr lang="de-DE" dirty="0" smtClean="0"/>
              <a:t>Unternehmen:</a:t>
            </a:r>
          </a:p>
          <a:p>
            <a:pPr algn="ctr"/>
            <a:r>
              <a:rPr lang="de-DE" dirty="0" smtClean="0"/>
              <a:t>Y = C + I</a:t>
            </a:r>
          </a:p>
          <a:p>
            <a:r>
              <a:rPr lang="de-DE" dirty="0" smtClean="0"/>
              <a:t>Produktion für Konsum muss gesenkt werden: Absatzkrise!</a:t>
            </a:r>
            <a:endParaRPr lang="de-DE" dirty="0"/>
          </a:p>
        </p:txBody>
      </p:sp>
      <p:sp>
        <p:nvSpPr>
          <p:cNvPr id="7" name="Pfeil nach rechts 6"/>
          <p:cNvSpPr/>
          <p:nvPr/>
        </p:nvSpPr>
        <p:spPr>
          <a:xfrm>
            <a:off x="3270952" y="5004607"/>
            <a:ext cx="2304256" cy="92333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Einkommen</a:t>
            </a:r>
            <a:endParaRPr lang="de-DE" dirty="0"/>
          </a:p>
        </p:txBody>
      </p:sp>
      <p:sp>
        <p:nvSpPr>
          <p:cNvPr id="8" name="Rechteck 7"/>
          <p:cNvSpPr/>
          <p:nvPr/>
        </p:nvSpPr>
        <p:spPr>
          <a:xfrm>
            <a:off x="5724128" y="3068960"/>
            <a:ext cx="1800200" cy="1372522"/>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Konsum wird stark eingeschränkt</a:t>
            </a:r>
            <a:endParaRPr lang="de-DE" dirty="0"/>
          </a:p>
        </p:txBody>
      </p:sp>
      <p:sp>
        <p:nvSpPr>
          <p:cNvPr id="9" name="Rechteck 8"/>
          <p:cNvSpPr/>
          <p:nvPr/>
        </p:nvSpPr>
        <p:spPr>
          <a:xfrm>
            <a:off x="5724128" y="2708920"/>
            <a:ext cx="1800200" cy="36004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Ersparnis</a:t>
            </a:r>
            <a:endParaRPr lang="de-DE" dirty="0"/>
          </a:p>
        </p:txBody>
      </p:sp>
      <p:sp>
        <p:nvSpPr>
          <p:cNvPr id="11" name="Pfeil nach links 10"/>
          <p:cNvSpPr/>
          <p:nvPr/>
        </p:nvSpPr>
        <p:spPr>
          <a:xfrm>
            <a:off x="3275856" y="3382144"/>
            <a:ext cx="2304256" cy="720080"/>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kauft</a:t>
            </a:r>
            <a:endParaRPr lang="de-DE" dirty="0"/>
          </a:p>
        </p:txBody>
      </p:sp>
      <p:sp>
        <p:nvSpPr>
          <p:cNvPr id="12" name="Textfeld 11"/>
          <p:cNvSpPr txBox="1"/>
          <p:nvPr/>
        </p:nvSpPr>
        <p:spPr>
          <a:xfrm>
            <a:off x="5724128" y="4450610"/>
            <a:ext cx="1800200" cy="1754326"/>
          </a:xfrm>
          <a:prstGeom prst="rect">
            <a:avLst/>
          </a:prstGeom>
          <a:noFill/>
        </p:spPr>
        <p:txBody>
          <a:bodyPr wrap="square" rtlCol="0">
            <a:spAutoFit/>
          </a:bodyPr>
          <a:lstStyle/>
          <a:p>
            <a:r>
              <a:rPr lang="de-DE" dirty="0" smtClean="0"/>
              <a:t>Haushalte:</a:t>
            </a:r>
          </a:p>
          <a:p>
            <a:pPr algn="ctr"/>
            <a:r>
              <a:rPr lang="de-DE" dirty="0" smtClean="0"/>
              <a:t>Y = C + S</a:t>
            </a:r>
            <a:endParaRPr lang="de-DE" dirty="0"/>
          </a:p>
          <a:p>
            <a:r>
              <a:rPr lang="de-DE" dirty="0" smtClean="0"/>
              <a:t>Einkommen sinken weiter und die Ersparnis steigt nicht. </a:t>
            </a:r>
            <a:endParaRPr lang="de-DE" dirty="0"/>
          </a:p>
        </p:txBody>
      </p:sp>
      <p:sp>
        <p:nvSpPr>
          <p:cNvPr id="3" name="Rechteck 2"/>
          <p:cNvSpPr/>
          <p:nvPr/>
        </p:nvSpPr>
        <p:spPr>
          <a:xfrm>
            <a:off x="1259632" y="1506488"/>
            <a:ext cx="1800200" cy="1196314"/>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Produktionslücke Absatzkrise</a:t>
            </a:r>
            <a:endParaRPr lang="de-DE" dirty="0"/>
          </a:p>
        </p:txBody>
      </p:sp>
      <p:sp>
        <p:nvSpPr>
          <p:cNvPr id="13" name="Rechteck 12"/>
          <p:cNvSpPr/>
          <p:nvPr/>
        </p:nvSpPr>
        <p:spPr>
          <a:xfrm>
            <a:off x="5724128" y="1506488"/>
            <a:ext cx="1800200" cy="120243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Massen-Arbeitslosigkeit</a:t>
            </a:r>
            <a:endParaRPr lang="de-DE" dirty="0"/>
          </a:p>
        </p:txBody>
      </p:sp>
      <p:sp>
        <p:nvSpPr>
          <p:cNvPr id="14" name="Pfeil nach rechts 13"/>
          <p:cNvSpPr/>
          <p:nvPr/>
        </p:nvSpPr>
        <p:spPr>
          <a:xfrm>
            <a:off x="3270952" y="2605764"/>
            <a:ext cx="2304256" cy="56635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bestimmt (I = S)</a:t>
            </a:r>
            <a:endParaRPr lang="de-DE" dirty="0"/>
          </a:p>
        </p:txBody>
      </p:sp>
    </p:spTree>
    <p:extLst>
      <p:ext uri="{BB962C8B-B14F-4D97-AF65-F5344CB8AC3E}">
        <p14:creationId xmlns:p14="http://schemas.microsoft.com/office/powerpoint/2010/main" val="1506107482"/>
      </p:ext>
    </p:extLst>
  </p:cSld>
  <p:clrMapOvr>
    <a:masterClrMapping/>
  </p:clrMapOvr>
  <mc:AlternateContent xmlns:mc="http://schemas.openxmlformats.org/markup-compatibility/2006" xmlns:p14="http://schemas.microsoft.com/office/powerpoint/2010/main">
    <mc:Choice Requires="p14">
      <p:transition spd="slow" p14:dur="2000" advTm="524"/>
    </mc:Choice>
    <mc:Fallback xmlns="">
      <p:transition spd="slow" advTm="524"/>
    </mc:Fallback>
  </mc:AlternateContent>
  <p:timing>
    <p:tnLst>
      <p:par>
        <p:cTn id="1" dur="indefinite" restart="never" nodeType="tmRoot"/>
      </p:par>
    </p:tnLst>
  </p:timing>
  <p:extLst mod="1"/>
</p:sld>
</file>

<file path=ppt/theme/theme1.xml><?xml version="1.0" encoding="utf-8"?>
<a:theme xmlns:a="http://schemas.openxmlformats.org/drawingml/2006/main" name="1_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1043</Words>
  <Application>Microsoft Office PowerPoint</Application>
  <PresentationFormat>Bildschirmpräsentation (4:3)</PresentationFormat>
  <Paragraphs>169</Paragraphs>
  <Slides>12</Slides>
  <Notes>4</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1_Larissa</vt:lpstr>
      <vt:lpstr>Wirtschaftskrisen in der VWL</vt:lpstr>
      <vt:lpstr>Der neoklassische Arbeitsmarkt leugnet Krisen und unfreiwillige AL!</vt:lpstr>
      <vt:lpstr>Die Klassiker und Neoklassiker</vt:lpstr>
      <vt:lpstr>Klassik/Neoklassik: Produktion bei Vollbeschäftigung schafft das Einkommen zum Kauf aller Güter</vt:lpstr>
      <vt:lpstr>Die Partialmärkte der Neoklassik</vt:lpstr>
      <vt:lpstr>Bei Deflation oder Hochzinspolitik rentiert sich die Investition in Geld gerechnet nicht:</vt:lpstr>
      <vt:lpstr>Produktion und Einkommen sinken:</vt:lpstr>
      <vt:lpstr>Haushalte schränken ihren Konsum ein und wollen im Endergebnis mehr sparen und für die Krise vorsorgen:</vt:lpstr>
      <vt:lpstr> Say und die Neoklassik sind widerlegt:</vt:lpstr>
      <vt:lpstr>Produktion und Einkommen bei Haushaltsdefizit:</vt:lpstr>
      <vt:lpstr>Das Produktionspotential</vt:lpstr>
      <vt:lpstr>Fazit: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VWL: Der Trugschluss in der neoklassischen Theorie</dc:title>
  <dc:creator>Wolf</dc:creator>
  <cp:lastModifiedBy>Wolf</cp:lastModifiedBy>
  <cp:revision>134</cp:revision>
  <dcterms:created xsi:type="dcterms:W3CDTF">2013-10-04T06:08:58Z</dcterms:created>
  <dcterms:modified xsi:type="dcterms:W3CDTF">2013-10-12T06:38:20Z</dcterms:modified>
</cp:coreProperties>
</file>