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74" r:id="rId4"/>
    <p:sldId id="261" r:id="rId5"/>
    <p:sldId id="263" r:id="rId6"/>
    <p:sldId id="273" r:id="rId7"/>
    <p:sldId id="272" r:id="rId8"/>
    <p:sldId id="264" r:id="rId9"/>
    <p:sldId id="260" r:id="rId10"/>
    <p:sldId id="265" r:id="rId11"/>
    <p:sldId id="257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E358-4D7B-4C0C-B5C8-15E2D05C03C8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B1F0-C790-4D01-84B4-A4A2C881E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22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E358-4D7B-4C0C-B5C8-15E2D05C03C8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B1F0-C790-4D01-84B4-A4A2C881E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94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E358-4D7B-4C0C-B5C8-15E2D05C03C8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B1F0-C790-4D01-84B4-A4A2C881E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858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E358-4D7B-4C0C-B5C8-15E2D05C03C8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B1F0-C790-4D01-84B4-A4A2C881E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98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E358-4D7B-4C0C-B5C8-15E2D05C03C8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B1F0-C790-4D01-84B4-A4A2C881E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825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E358-4D7B-4C0C-B5C8-15E2D05C03C8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B1F0-C790-4D01-84B4-A4A2C881E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8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E358-4D7B-4C0C-B5C8-15E2D05C03C8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B1F0-C790-4D01-84B4-A4A2C881E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38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E358-4D7B-4C0C-B5C8-15E2D05C03C8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B1F0-C790-4D01-84B4-A4A2C881E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33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E358-4D7B-4C0C-B5C8-15E2D05C03C8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B1F0-C790-4D01-84B4-A4A2C881E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E358-4D7B-4C0C-B5C8-15E2D05C03C8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B1F0-C790-4D01-84B4-A4A2C881E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688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E358-4D7B-4C0C-B5C8-15E2D05C03C8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B1F0-C790-4D01-84B4-A4A2C881E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02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3E358-4D7B-4C0C-B5C8-15E2D05C03C8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DB1F0-C790-4D01-84B4-A4A2C881E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1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lfgang-waldner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Geld, Zins und Konjunktur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de-DE" sz="2600" dirty="0" smtClean="0">
                <a:solidFill>
                  <a:prstClr val="black">
                    <a:tint val="75000"/>
                  </a:prstClr>
                </a:solidFill>
              </a:rPr>
              <a:t>Autor</a:t>
            </a:r>
            <a:r>
              <a:rPr lang="de-DE" sz="2600" dirty="0">
                <a:solidFill>
                  <a:prstClr val="black">
                    <a:tint val="75000"/>
                  </a:prstClr>
                </a:solidFill>
              </a:rPr>
              <a:t>: Wolfgang Waldner</a:t>
            </a:r>
          </a:p>
          <a:p>
            <a:pPr lvl="0"/>
            <a:r>
              <a:rPr lang="de-DE" sz="1900" dirty="0">
                <a:solidFill>
                  <a:prstClr val="black">
                    <a:tint val="75000"/>
                  </a:prstClr>
                </a:solidFill>
              </a:rPr>
              <a:t>Die Präsentation erhalten Sie zur freien Verwendung </a:t>
            </a:r>
            <a:r>
              <a:rPr lang="de-DE" sz="1900" dirty="0" smtClean="0">
                <a:solidFill>
                  <a:prstClr val="black">
                    <a:tint val="75000"/>
                  </a:prstClr>
                </a:solidFill>
              </a:rPr>
              <a:t>in </a:t>
            </a:r>
            <a:r>
              <a:rPr lang="de-DE" sz="1900" dirty="0">
                <a:solidFill>
                  <a:prstClr val="black">
                    <a:tint val="75000"/>
                  </a:prstClr>
                </a:solidFill>
              </a:rPr>
              <a:t>der Rubrik Kontakte/Downloads meiner </a:t>
            </a:r>
            <a:r>
              <a:rPr lang="de-DE" sz="1900" dirty="0" smtClean="0">
                <a:solidFill>
                  <a:prstClr val="black">
                    <a:tint val="75000"/>
                  </a:prstClr>
                </a:solidFill>
              </a:rPr>
              <a:t>Website </a:t>
            </a:r>
            <a:endParaRPr lang="de-DE" sz="19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de-DE" sz="1900" dirty="0">
                <a:solidFill>
                  <a:prstClr val="black">
                    <a:tint val="75000"/>
                  </a:prstClr>
                </a:solidFill>
                <a:hlinkClick r:id="rId2"/>
              </a:rPr>
              <a:t>www.wolfgang-waldner.com</a:t>
            </a:r>
            <a:r>
              <a:rPr lang="de-DE" sz="1900" dirty="0">
                <a:solidFill>
                  <a:prstClr val="black">
                    <a:tint val="75000"/>
                  </a:prstClr>
                </a:solidFill>
              </a:rPr>
              <a:t>  </a:t>
            </a:r>
          </a:p>
          <a:p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1454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8064896" cy="864095"/>
          </a:xfrm>
        </p:spPr>
        <p:txBody>
          <a:bodyPr>
            <a:normAutofit/>
          </a:bodyPr>
          <a:lstStyle/>
          <a:p>
            <a:r>
              <a:rPr lang="de-DE" sz="2800" dirty="0" smtClean="0"/>
              <a:t>Der Konjunkturaufschwung bei niedrigen Realzinsen:</a:t>
            </a:r>
            <a:endParaRPr lang="de-DE" sz="2800" dirty="0"/>
          </a:p>
        </p:txBody>
      </p:sp>
      <p:sp>
        <p:nvSpPr>
          <p:cNvPr id="4" name="Rechteck 3"/>
          <p:cNvSpPr/>
          <p:nvPr/>
        </p:nvSpPr>
        <p:spPr>
          <a:xfrm>
            <a:off x="4644008" y="3140967"/>
            <a:ext cx="914400" cy="31529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Nicht gesparte Einnahmen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29608" y="3140968"/>
            <a:ext cx="914400" cy="3152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aus Einnahmen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644008" y="1564315"/>
            <a:ext cx="914400" cy="157665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geplante Ersparnis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729608" y="1079683"/>
            <a:ext cx="914400" cy="2061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auf Kredit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4644008" y="1073372"/>
            <a:ext cx="914400" cy="49094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ungeplante Ersparnis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9" name="Pfeil nach oben und unten 8"/>
          <p:cNvSpPr/>
          <p:nvPr/>
        </p:nvSpPr>
        <p:spPr>
          <a:xfrm>
            <a:off x="5652120" y="1564315"/>
            <a:ext cx="504056" cy="4729612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Ursprünglich erwartete Einnahmen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Pfeil nach oben und unten 9"/>
          <p:cNvSpPr/>
          <p:nvPr/>
        </p:nvSpPr>
        <p:spPr>
          <a:xfrm>
            <a:off x="3131840" y="1079683"/>
            <a:ext cx="484632" cy="5207933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Einnahmen = Ausgaben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Pfeil nach links 11"/>
          <p:cNvSpPr/>
          <p:nvPr/>
        </p:nvSpPr>
        <p:spPr>
          <a:xfrm>
            <a:off x="5652120" y="1079683"/>
            <a:ext cx="2274552" cy="484632"/>
          </a:xfrm>
          <a:prstGeom prst="lef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Konjunkturanstieg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34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864095"/>
          </a:xfrm>
        </p:spPr>
        <p:txBody>
          <a:bodyPr>
            <a:normAutofit/>
          </a:bodyPr>
          <a:lstStyle/>
          <a:p>
            <a:r>
              <a:rPr lang="de-DE" sz="2800" dirty="0" smtClean="0"/>
              <a:t>Wir brauchen die Verschuldung privater Haushalte:</a:t>
            </a:r>
            <a:endParaRPr lang="de-DE" sz="2800" dirty="0"/>
          </a:p>
        </p:txBody>
      </p:sp>
      <p:sp>
        <p:nvSpPr>
          <p:cNvPr id="4" name="Rechteck 3"/>
          <p:cNvSpPr/>
          <p:nvPr/>
        </p:nvSpPr>
        <p:spPr>
          <a:xfrm>
            <a:off x="4644008" y="3140967"/>
            <a:ext cx="914400" cy="31529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Nicht gesparte Einnahmen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29608" y="3140968"/>
            <a:ext cx="914400" cy="3152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aus Einnahmen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644008" y="1556792"/>
            <a:ext cx="914400" cy="15841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geplante Ersparnis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729608" y="2708920"/>
            <a:ext cx="914400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sz="1400" dirty="0" smtClean="0"/>
              <a:t>Ausgaben</a:t>
            </a:r>
            <a:endParaRPr lang="de-DE" sz="1400" dirty="0"/>
          </a:p>
        </p:txBody>
      </p:sp>
      <p:sp>
        <p:nvSpPr>
          <p:cNvPr id="10" name="Pfeil nach oben und unten 9"/>
          <p:cNvSpPr/>
          <p:nvPr/>
        </p:nvSpPr>
        <p:spPr>
          <a:xfrm>
            <a:off x="5724128" y="1551842"/>
            <a:ext cx="484632" cy="4735774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Einnahmen = Ausgaben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729608" y="1094642"/>
            <a:ext cx="1828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Produktionslücke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Richtungspfeil 2"/>
          <p:cNvSpPr/>
          <p:nvPr/>
        </p:nvSpPr>
        <p:spPr>
          <a:xfrm>
            <a:off x="755576" y="2708920"/>
            <a:ext cx="2778608" cy="43204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Verschuldung privater Haushalte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729608" y="1551842"/>
            <a:ext cx="914400" cy="11570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0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92087"/>
          </a:xfrm>
        </p:spPr>
        <p:txBody>
          <a:bodyPr>
            <a:normAutofit/>
          </a:bodyPr>
          <a:lstStyle/>
          <a:p>
            <a:r>
              <a:rPr lang="de-DE" sz="2800" dirty="0" smtClean="0"/>
              <a:t>Wir brauchen Kreditaufnahme durch Unternehmen:</a:t>
            </a:r>
            <a:endParaRPr lang="de-DE" sz="2800" dirty="0"/>
          </a:p>
        </p:txBody>
      </p:sp>
      <p:sp>
        <p:nvSpPr>
          <p:cNvPr id="4" name="Rechteck 3"/>
          <p:cNvSpPr/>
          <p:nvPr/>
        </p:nvSpPr>
        <p:spPr>
          <a:xfrm>
            <a:off x="4644008" y="3140967"/>
            <a:ext cx="914400" cy="31529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Nicht gesparte Einnahmen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29608" y="3140968"/>
            <a:ext cx="914400" cy="3152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aus Einnahmen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644008" y="1556792"/>
            <a:ext cx="914400" cy="15841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geplante Ersparnis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729608" y="2420888"/>
            <a:ext cx="914400" cy="7200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sz="1400" dirty="0" smtClean="0"/>
              <a:t>Ausgaben</a:t>
            </a:r>
            <a:endParaRPr lang="de-DE" sz="1400" dirty="0"/>
          </a:p>
        </p:txBody>
      </p:sp>
      <p:sp>
        <p:nvSpPr>
          <p:cNvPr id="10" name="Pfeil nach oben und unten 9"/>
          <p:cNvSpPr/>
          <p:nvPr/>
        </p:nvSpPr>
        <p:spPr>
          <a:xfrm>
            <a:off x="5724128" y="1551842"/>
            <a:ext cx="484632" cy="4735774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Einnahmen = Ausgaben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729608" y="1094642"/>
            <a:ext cx="1828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Produktionslücke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Richtungspfeil 2"/>
          <p:cNvSpPr/>
          <p:nvPr/>
        </p:nvSpPr>
        <p:spPr>
          <a:xfrm>
            <a:off x="755576" y="2708920"/>
            <a:ext cx="2778608" cy="43204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Verschuldung privater Haushalte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3" name="Richtungspfeil 12"/>
          <p:cNvSpPr/>
          <p:nvPr/>
        </p:nvSpPr>
        <p:spPr>
          <a:xfrm>
            <a:off x="762326" y="2420888"/>
            <a:ext cx="2778608" cy="288032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Verschuldung der Unternehmen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729608" y="1551842"/>
            <a:ext cx="914400" cy="869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4644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864095"/>
          </a:xfrm>
        </p:spPr>
        <p:txBody>
          <a:bodyPr>
            <a:normAutofit/>
          </a:bodyPr>
          <a:lstStyle/>
          <a:p>
            <a:r>
              <a:rPr lang="de-DE" sz="2800" dirty="0" smtClean="0"/>
              <a:t>Wir brauchen ein Staatsdefizit:</a:t>
            </a:r>
            <a:endParaRPr lang="de-DE" sz="2800" dirty="0"/>
          </a:p>
        </p:txBody>
      </p:sp>
      <p:sp>
        <p:nvSpPr>
          <p:cNvPr id="4" name="Rechteck 3"/>
          <p:cNvSpPr/>
          <p:nvPr/>
        </p:nvSpPr>
        <p:spPr>
          <a:xfrm>
            <a:off x="4644008" y="3140967"/>
            <a:ext cx="914400" cy="31529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Nicht gesparte Einnahmen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29608" y="3140968"/>
            <a:ext cx="914400" cy="3152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aus Einnahmen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644008" y="1556792"/>
            <a:ext cx="914400" cy="15841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geplante Ersparnis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729608" y="1995865"/>
            <a:ext cx="914400" cy="11451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</a:t>
            </a:r>
            <a:endParaRPr lang="de-DE" dirty="0"/>
          </a:p>
        </p:txBody>
      </p:sp>
      <p:sp>
        <p:nvSpPr>
          <p:cNvPr id="10" name="Pfeil nach oben und unten 9"/>
          <p:cNvSpPr/>
          <p:nvPr/>
        </p:nvSpPr>
        <p:spPr>
          <a:xfrm>
            <a:off x="5724128" y="1551842"/>
            <a:ext cx="484632" cy="4735774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Einnahmen = Ausgaben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729608" y="1094642"/>
            <a:ext cx="1828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Produktionslücke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Richtungspfeil 2"/>
          <p:cNvSpPr/>
          <p:nvPr/>
        </p:nvSpPr>
        <p:spPr>
          <a:xfrm>
            <a:off x="755576" y="2708920"/>
            <a:ext cx="2778608" cy="43204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Verschuldung privater Haushalte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3" name="Richtungspfeil 12"/>
          <p:cNvSpPr/>
          <p:nvPr/>
        </p:nvSpPr>
        <p:spPr>
          <a:xfrm>
            <a:off x="762326" y="2420888"/>
            <a:ext cx="2778608" cy="288032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Verschuldung der Unternehmen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Richtungspfeil 13"/>
          <p:cNvSpPr/>
          <p:nvPr/>
        </p:nvSpPr>
        <p:spPr>
          <a:xfrm>
            <a:off x="762326" y="1995865"/>
            <a:ext cx="2778608" cy="43204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Staatsdefizit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729608" y="1551842"/>
            <a:ext cx="914400" cy="4440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52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792087"/>
          </a:xfrm>
        </p:spPr>
        <p:txBody>
          <a:bodyPr>
            <a:normAutofit/>
          </a:bodyPr>
          <a:lstStyle/>
          <a:p>
            <a:r>
              <a:rPr lang="de-DE" sz="2400" dirty="0" smtClean="0"/>
              <a:t>Ein Exportüberschuss finanziert Einnahmeüberschüsse:</a:t>
            </a:r>
            <a:endParaRPr lang="de-DE" sz="2400" dirty="0"/>
          </a:p>
        </p:txBody>
      </p:sp>
      <p:sp>
        <p:nvSpPr>
          <p:cNvPr id="4" name="Rechteck 3"/>
          <p:cNvSpPr/>
          <p:nvPr/>
        </p:nvSpPr>
        <p:spPr>
          <a:xfrm>
            <a:off x="4644008" y="3140967"/>
            <a:ext cx="914400" cy="31529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Nicht gesparte Einnahmen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29608" y="3140968"/>
            <a:ext cx="914400" cy="3152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aus Einnahmen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644008" y="1556792"/>
            <a:ext cx="914400" cy="158417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Geldersparnis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729608" y="1556793"/>
            <a:ext cx="914400" cy="15841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     auf  Kredit</a:t>
            </a:r>
            <a:endParaRPr lang="de-DE" dirty="0"/>
          </a:p>
        </p:txBody>
      </p:sp>
      <p:sp>
        <p:nvSpPr>
          <p:cNvPr id="10" name="Pfeil nach oben und unten 9"/>
          <p:cNvSpPr/>
          <p:nvPr/>
        </p:nvSpPr>
        <p:spPr>
          <a:xfrm>
            <a:off x="5724128" y="1551842"/>
            <a:ext cx="484632" cy="4735774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Einnahmen = Ausgaben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729608" y="1094642"/>
            <a:ext cx="1828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Produktionslücke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Richtungspfeil 2"/>
          <p:cNvSpPr/>
          <p:nvPr/>
        </p:nvSpPr>
        <p:spPr>
          <a:xfrm>
            <a:off x="773010" y="2700278"/>
            <a:ext cx="2778608" cy="43204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Verschuldung privater Haushalte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3" name="Richtungspfeil 12"/>
          <p:cNvSpPr/>
          <p:nvPr/>
        </p:nvSpPr>
        <p:spPr>
          <a:xfrm>
            <a:off x="762326" y="2420888"/>
            <a:ext cx="2778608" cy="288032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Verschuldung der Unternehmen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Richtungspfeil 13"/>
          <p:cNvSpPr/>
          <p:nvPr/>
        </p:nvSpPr>
        <p:spPr>
          <a:xfrm>
            <a:off x="762326" y="1995865"/>
            <a:ext cx="2778608" cy="43204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Staatsdefizit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2" name="Richtungspfeil 11"/>
          <p:cNvSpPr/>
          <p:nvPr/>
        </p:nvSpPr>
        <p:spPr>
          <a:xfrm>
            <a:off x="749993" y="1551841"/>
            <a:ext cx="2778608" cy="444023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Außenhandelsüberschuss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42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792087"/>
          </a:xfrm>
        </p:spPr>
        <p:txBody>
          <a:bodyPr>
            <a:normAutofit/>
          </a:bodyPr>
          <a:lstStyle/>
          <a:p>
            <a:r>
              <a:rPr lang="de-DE" sz="2400" dirty="0" smtClean="0"/>
              <a:t>Ein Importüberschuss senkt die Ersparnis:</a:t>
            </a:r>
            <a:endParaRPr lang="de-DE" sz="2400" dirty="0"/>
          </a:p>
        </p:txBody>
      </p:sp>
      <p:sp>
        <p:nvSpPr>
          <p:cNvPr id="4" name="Rechteck 3"/>
          <p:cNvSpPr/>
          <p:nvPr/>
        </p:nvSpPr>
        <p:spPr>
          <a:xfrm>
            <a:off x="4644008" y="3140967"/>
            <a:ext cx="914400" cy="31529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Nicht gesparte Einnahmen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29608" y="3140968"/>
            <a:ext cx="914400" cy="3152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aus Einnahmen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644008" y="2132856"/>
            <a:ext cx="914400" cy="100811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Ersparnis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729608" y="1556793"/>
            <a:ext cx="914400" cy="15841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     auf  Kredit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3729608" y="1094642"/>
            <a:ext cx="1828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Produktionslücke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Richtungspfeil 2"/>
          <p:cNvSpPr/>
          <p:nvPr/>
        </p:nvSpPr>
        <p:spPr>
          <a:xfrm>
            <a:off x="755576" y="2708920"/>
            <a:ext cx="2778608" cy="43204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Verschuldung privater Haushalte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3" name="Richtungspfeil 12"/>
          <p:cNvSpPr/>
          <p:nvPr/>
        </p:nvSpPr>
        <p:spPr>
          <a:xfrm>
            <a:off x="762326" y="2420888"/>
            <a:ext cx="2778608" cy="288032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Verschuldung der Unternehmen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Richtungspfeil 13"/>
          <p:cNvSpPr/>
          <p:nvPr/>
        </p:nvSpPr>
        <p:spPr>
          <a:xfrm>
            <a:off x="762326" y="1556793"/>
            <a:ext cx="2778608" cy="871120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Staatsdefizit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644008" y="1551842"/>
            <a:ext cx="914400" cy="5810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Import</a:t>
            </a:r>
            <a:endParaRPr lang="de-DE" sz="1600" dirty="0"/>
          </a:p>
        </p:txBody>
      </p:sp>
      <p:sp>
        <p:nvSpPr>
          <p:cNvPr id="16" name="Richtungspfeil 15"/>
          <p:cNvSpPr/>
          <p:nvPr/>
        </p:nvSpPr>
        <p:spPr>
          <a:xfrm>
            <a:off x="6041864" y="1551842"/>
            <a:ext cx="2490576" cy="581014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Einnahmen des Auslands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993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792087"/>
          </a:xfrm>
        </p:spPr>
        <p:txBody>
          <a:bodyPr>
            <a:normAutofit/>
          </a:bodyPr>
          <a:lstStyle/>
          <a:p>
            <a:r>
              <a:rPr lang="de-DE" sz="2800" dirty="0" smtClean="0"/>
              <a:t>Verschuldung finanziert Einnahmeüberschüsse:</a:t>
            </a:r>
            <a:endParaRPr lang="de-DE" sz="2800" dirty="0"/>
          </a:p>
        </p:txBody>
      </p:sp>
      <p:sp>
        <p:nvSpPr>
          <p:cNvPr id="4" name="Rechteck 3"/>
          <p:cNvSpPr/>
          <p:nvPr/>
        </p:nvSpPr>
        <p:spPr>
          <a:xfrm>
            <a:off x="4644008" y="3140967"/>
            <a:ext cx="914400" cy="31529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Nicht gesparte Einnahmen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29608" y="3140968"/>
            <a:ext cx="914400" cy="3152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aus Einnahmen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644008" y="1556792"/>
            <a:ext cx="914400" cy="158417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Geldersparnis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729608" y="1556793"/>
            <a:ext cx="914400" cy="15841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     auf  Kredit</a:t>
            </a:r>
            <a:endParaRPr lang="de-DE" dirty="0"/>
          </a:p>
        </p:txBody>
      </p:sp>
      <p:sp>
        <p:nvSpPr>
          <p:cNvPr id="10" name="Pfeil nach oben und unten 9"/>
          <p:cNvSpPr/>
          <p:nvPr/>
        </p:nvSpPr>
        <p:spPr>
          <a:xfrm>
            <a:off x="5724128" y="1551842"/>
            <a:ext cx="484632" cy="4735774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Einnahmen = Ausgaben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729608" y="1094642"/>
            <a:ext cx="1828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Produktionslücke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Richtungspfeil 2"/>
          <p:cNvSpPr/>
          <p:nvPr/>
        </p:nvSpPr>
        <p:spPr>
          <a:xfrm>
            <a:off x="773010" y="2700278"/>
            <a:ext cx="2778608" cy="43204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Verschuldung privater Haushalte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3" name="Richtungspfeil 12"/>
          <p:cNvSpPr/>
          <p:nvPr/>
        </p:nvSpPr>
        <p:spPr>
          <a:xfrm>
            <a:off x="762326" y="2420888"/>
            <a:ext cx="2778608" cy="288032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Verschuldung der Unternehmen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Richtungspfeil 13"/>
          <p:cNvSpPr/>
          <p:nvPr/>
        </p:nvSpPr>
        <p:spPr>
          <a:xfrm>
            <a:off x="762326" y="1995865"/>
            <a:ext cx="2778608" cy="43204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Staatsdefizit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2" name="Richtungspfeil 11"/>
          <p:cNvSpPr/>
          <p:nvPr/>
        </p:nvSpPr>
        <p:spPr>
          <a:xfrm>
            <a:off x="749993" y="1551841"/>
            <a:ext cx="2778608" cy="444023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Verschuldung des Auslands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35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864095"/>
          </a:xfrm>
        </p:spPr>
        <p:txBody>
          <a:bodyPr>
            <a:normAutofit/>
          </a:bodyPr>
          <a:lstStyle/>
          <a:p>
            <a:r>
              <a:rPr lang="de-DE" sz="2800" dirty="0" smtClean="0"/>
              <a:t>Boom: Ausgaben = Einnahmen</a:t>
            </a:r>
            <a:endParaRPr lang="de-DE" sz="2800" dirty="0"/>
          </a:p>
        </p:txBody>
      </p:sp>
      <p:sp>
        <p:nvSpPr>
          <p:cNvPr id="4" name="Rechteck 3"/>
          <p:cNvSpPr/>
          <p:nvPr/>
        </p:nvSpPr>
        <p:spPr>
          <a:xfrm>
            <a:off x="4644008" y="1535720"/>
            <a:ext cx="914400" cy="475189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3600" dirty="0" smtClean="0"/>
              <a:t>Einnahmen</a:t>
            </a:r>
            <a:endParaRPr lang="de-DE" sz="3600" dirty="0"/>
          </a:p>
        </p:txBody>
      </p:sp>
      <p:sp>
        <p:nvSpPr>
          <p:cNvPr id="5" name="Rechteck 4"/>
          <p:cNvSpPr/>
          <p:nvPr/>
        </p:nvSpPr>
        <p:spPr>
          <a:xfrm>
            <a:off x="3729608" y="1535720"/>
            <a:ext cx="914400" cy="475189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3600" dirty="0" smtClean="0"/>
              <a:t>Ausgaben</a:t>
            </a:r>
            <a:endParaRPr lang="de-DE" sz="3600" dirty="0"/>
          </a:p>
        </p:txBody>
      </p:sp>
      <p:sp>
        <p:nvSpPr>
          <p:cNvPr id="8" name="Rechteck 7"/>
          <p:cNvSpPr/>
          <p:nvPr/>
        </p:nvSpPr>
        <p:spPr>
          <a:xfrm>
            <a:off x="3729608" y="1078520"/>
            <a:ext cx="1828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Produktionslücke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Pfeil nach oben und unten 2"/>
          <p:cNvSpPr/>
          <p:nvPr/>
        </p:nvSpPr>
        <p:spPr>
          <a:xfrm>
            <a:off x="3131840" y="1078520"/>
            <a:ext cx="484632" cy="5209096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Produktionspotenzial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59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864095"/>
          </a:xfrm>
        </p:spPr>
        <p:txBody>
          <a:bodyPr>
            <a:normAutofit/>
          </a:bodyPr>
          <a:lstStyle/>
          <a:p>
            <a:r>
              <a:rPr lang="de-DE" sz="2800" dirty="0" smtClean="0"/>
              <a:t>Krise: Ausgaben = Einnahmen</a:t>
            </a:r>
            <a:endParaRPr lang="de-DE" sz="2800" dirty="0"/>
          </a:p>
        </p:txBody>
      </p:sp>
      <p:sp>
        <p:nvSpPr>
          <p:cNvPr id="4" name="Rechteck 3"/>
          <p:cNvSpPr/>
          <p:nvPr/>
        </p:nvSpPr>
        <p:spPr>
          <a:xfrm>
            <a:off x="4644008" y="2636912"/>
            <a:ext cx="914400" cy="365070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3600" dirty="0" smtClean="0"/>
              <a:t>Einnahmen</a:t>
            </a:r>
            <a:endParaRPr lang="de-DE" sz="3600" dirty="0"/>
          </a:p>
        </p:txBody>
      </p:sp>
      <p:sp>
        <p:nvSpPr>
          <p:cNvPr id="5" name="Rechteck 4"/>
          <p:cNvSpPr/>
          <p:nvPr/>
        </p:nvSpPr>
        <p:spPr>
          <a:xfrm>
            <a:off x="3729608" y="2636912"/>
            <a:ext cx="914400" cy="365070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3600" dirty="0" smtClean="0"/>
              <a:t>Ausgaben</a:t>
            </a:r>
            <a:endParaRPr lang="de-DE" sz="3600" dirty="0"/>
          </a:p>
        </p:txBody>
      </p:sp>
      <p:sp>
        <p:nvSpPr>
          <p:cNvPr id="8" name="Rechteck 7"/>
          <p:cNvSpPr/>
          <p:nvPr/>
        </p:nvSpPr>
        <p:spPr>
          <a:xfrm>
            <a:off x="3729608" y="1078520"/>
            <a:ext cx="1828800" cy="15583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Produktionslücke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Pfeil nach oben und unten 2"/>
          <p:cNvSpPr/>
          <p:nvPr/>
        </p:nvSpPr>
        <p:spPr>
          <a:xfrm>
            <a:off x="3131840" y="1078520"/>
            <a:ext cx="484632" cy="5209096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Produktionspotenzial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70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864095"/>
          </a:xfrm>
        </p:spPr>
        <p:txBody>
          <a:bodyPr>
            <a:normAutofit/>
          </a:bodyPr>
          <a:lstStyle/>
          <a:p>
            <a:r>
              <a:rPr lang="de-DE" sz="3200" dirty="0" smtClean="0"/>
              <a:t>Das Sparen von Geld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4644008" y="3140967"/>
            <a:ext cx="914400" cy="31529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Nicht gesparte Einnahmen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29608" y="3140968"/>
            <a:ext cx="914400" cy="3152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aus Einnahmen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4644008" y="1551842"/>
            <a:ext cx="914400" cy="15891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geplante Ersparnis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" name="Pfeil nach oben und unten 8"/>
          <p:cNvSpPr/>
          <p:nvPr/>
        </p:nvSpPr>
        <p:spPr>
          <a:xfrm>
            <a:off x="5652120" y="1551841"/>
            <a:ext cx="504056" cy="4742085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Ursprünglich erwartete Einnahmen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Pfeil nach oben und unten 9"/>
          <p:cNvSpPr/>
          <p:nvPr/>
        </p:nvSpPr>
        <p:spPr>
          <a:xfrm>
            <a:off x="3131840" y="3140968"/>
            <a:ext cx="484632" cy="3146648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Einnahmen = Ausgaben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729608" y="1094642"/>
            <a:ext cx="1828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Produktionslücke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729608" y="1551842"/>
            <a:ext cx="914400" cy="15891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22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864095"/>
          </a:xfrm>
        </p:spPr>
        <p:txBody>
          <a:bodyPr>
            <a:normAutofit/>
          </a:bodyPr>
          <a:lstStyle/>
          <a:p>
            <a:r>
              <a:rPr lang="de-DE" sz="2800" dirty="0" smtClean="0"/>
              <a:t>Ausgabenüberschuss = Einnahmeüberschuss</a:t>
            </a:r>
            <a:endParaRPr lang="de-DE" sz="2800" dirty="0"/>
          </a:p>
        </p:txBody>
      </p:sp>
      <p:sp>
        <p:nvSpPr>
          <p:cNvPr id="4" name="Rechteck 3"/>
          <p:cNvSpPr/>
          <p:nvPr/>
        </p:nvSpPr>
        <p:spPr>
          <a:xfrm>
            <a:off x="4644008" y="3140967"/>
            <a:ext cx="914400" cy="31529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Nicht gesparte Einnahmen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29608" y="3140968"/>
            <a:ext cx="914400" cy="3152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aus Einnahmen</a:t>
            </a:r>
            <a:endParaRPr lang="de-DE" dirty="0"/>
          </a:p>
        </p:txBody>
      </p:sp>
      <p:sp>
        <p:nvSpPr>
          <p:cNvPr id="9" name="Pfeil nach oben und unten 8"/>
          <p:cNvSpPr/>
          <p:nvPr/>
        </p:nvSpPr>
        <p:spPr>
          <a:xfrm>
            <a:off x="5652120" y="1551841"/>
            <a:ext cx="504056" cy="4742085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Ursprünglich erwartete Einnahmen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Pfeil nach oben und unten 9"/>
          <p:cNvSpPr/>
          <p:nvPr/>
        </p:nvSpPr>
        <p:spPr>
          <a:xfrm>
            <a:off x="3131840" y="1551843"/>
            <a:ext cx="484632" cy="4735774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Einnahmen = Ausgaben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729608" y="1094642"/>
            <a:ext cx="1828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Produktionslücke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729608" y="1551842"/>
            <a:ext cx="914400" cy="15891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auf Kredit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4644008" y="1551842"/>
            <a:ext cx="914400" cy="158912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gesparte Einnahmen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0487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864095"/>
          </a:xfrm>
        </p:spPr>
        <p:txBody>
          <a:bodyPr>
            <a:normAutofit/>
          </a:bodyPr>
          <a:lstStyle/>
          <a:p>
            <a:r>
              <a:rPr lang="de-DE" sz="2800" dirty="0" smtClean="0"/>
              <a:t>Ausgabenüberschuss = Einnahmeüberschuss</a:t>
            </a:r>
            <a:endParaRPr lang="de-DE" sz="2800" dirty="0"/>
          </a:p>
        </p:txBody>
      </p:sp>
      <p:sp>
        <p:nvSpPr>
          <p:cNvPr id="4" name="Rechteck 3"/>
          <p:cNvSpPr/>
          <p:nvPr/>
        </p:nvSpPr>
        <p:spPr>
          <a:xfrm>
            <a:off x="4644008" y="3140967"/>
            <a:ext cx="914400" cy="31529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Nicht gesparte Einnahmen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29608" y="3140968"/>
            <a:ext cx="914400" cy="3152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aus Einnahmen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4644008" y="1552038"/>
            <a:ext cx="914400" cy="4369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geplante Ersparnis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" name="Pfeil nach oben und unten 8"/>
          <p:cNvSpPr/>
          <p:nvPr/>
        </p:nvSpPr>
        <p:spPr>
          <a:xfrm>
            <a:off x="5652120" y="1551841"/>
            <a:ext cx="504056" cy="4742085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Ursprünglich erwartete Einnahmen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Pfeil nach oben und unten 9"/>
          <p:cNvSpPr/>
          <p:nvPr/>
        </p:nvSpPr>
        <p:spPr>
          <a:xfrm>
            <a:off x="3131840" y="1988841"/>
            <a:ext cx="484632" cy="4298775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Einnahmen = Ausgaben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729608" y="1094642"/>
            <a:ext cx="1828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Produktionslücke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729608" y="1988840"/>
            <a:ext cx="914400" cy="11521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auf Kredit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4644008" y="1988840"/>
            <a:ext cx="914400" cy="115212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gesparte Einnahmen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3729608" y="1551841"/>
            <a:ext cx="914400" cy="437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73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864095"/>
          </a:xfrm>
        </p:spPr>
        <p:txBody>
          <a:bodyPr>
            <a:normAutofit/>
          </a:bodyPr>
          <a:lstStyle/>
          <a:p>
            <a:r>
              <a:rPr lang="de-DE" sz="2800" dirty="0" smtClean="0"/>
              <a:t>Ausgabenüberschuss = Einnahmeüberschuss</a:t>
            </a:r>
            <a:endParaRPr lang="de-DE" sz="2800" dirty="0"/>
          </a:p>
        </p:txBody>
      </p:sp>
      <p:sp>
        <p:nvSpPr>
          <p:cNvPr id="4" name="Rechteck 3"/>
          <p:cNvSpPr/>
          <p:nvPr/>
        </p:nvSpPr>
        <p:spPr>
          <a:xfrm>
            <a:off x="4644008" y="3140967"/>
            <a:ext cx="914400" cy="31529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Nicht gesparte Einnahmen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29608" y="3140968"/>
            <a:ext cx="914400" cy="3152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aus Einnahmen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4644008" y="1551843"/>
            <a:ext cx="914400" cy="4369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geplante Ersparnis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" name="Pfeil nach oben und unten 8"/>
          <p:cNvSpPr/>
          <p:nvPr/>
        </p:nvSpPr>
        <p:spPr>
          <a:xfrm>
            <a:off x="5652120" y="1551841"/>
            <a:ext cx="504056" cy="4742085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Ursprünglich erwartete Einnahmen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Pfeil nach oben und unten 9"/>
          <p:cNvSpPr/>
          <p:nvPr/>
        </p:nvSpPr>
        <p:spPr>
          <a:xfrm>
            <a:off x="3131840" y="1988841"/>
            <a:ext cx="484632" cy="4298775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Einnahmen = Ausgaben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729608" y="1094642"/>
            <a:ext cx="1828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Produktionslücke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729608" y="1988840"/>
            <a:ext cx="914400" cy="11521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auf Kredit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4644008" y="1988840"/>
            <a:ext cx="914400" cy="115212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gesparte Einnahmen</a:t>
            </a:r>
            <a:endParaRPr lang="de-DE" dirty="0"/>
          </a:p>
        </p:txBody>
      </p:sp>
      <p:sp>
        <p:nvSpPr>
          <p:cNvPr id="14" name="Eingekerbter Pfeil nach rechts 13"/>
          <p:cNvSpPr/>
          <p:nvPr/>
        </p:nvSpPr>
        <p:spPr>
          <a:xfrm>
            <a:off x="1353344" y="1559104"/>
            <a:ext cx="2376264" cy="484632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Konjunktureinbruch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729608" y="1551841"/>
            <a:ext cx="914400" cy="437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84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864095"/>
          </a:xfrm>
        </p:spPr>
        <p:txBody>
          <a:bodyPr>
            <a:normAutofit/>
          </a:bodyPr>
          <a:lstStyle/>
          <a:p>
            <a:r>
              <a:rPr lang="de-DE" sz="2800" dirty="0" smtClean="0"/>
              <a:t>Der Konjunktureinbruch bei hohen Realzinsen:</a:t>
            </a:r>
            <a:endParaRPr lang="de-DE" sz="2800" dirty="0"/>
          </a:p>
        </p:txBody>
      </p:sp>
      <p:sp>
        <p:nvSpPr>
          <p:cNvPr id="4" name="Rechteck 3"/>
          <p:cNvSpPr/>
          <p:nvPr/>
        </p:nvSpPr>
        <p:spPr>
          <a:xfrm>
            <a:off x="4644008" y="3140967"/>
            <a:ext cx="914400" cy="31529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Nicht gesparte Einnahmen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29608" y="3140968"/>
            <a:ext cx="914400" cy="3152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aus Einnahmen</a:t>
            </a:r>
            <a:endParaRPr lang="de-DE" dirty="0"/>
          </a:p>
        </p:txBody>
      </p:sp>
      <p:sp>
        <p:nvSpPr>
          <p:cNvPr id="9" name="Pfeil nach oben und unten 8"/>
          <p:cNvSpPr/>
          <p:nvPr/>
        </p:nvSpPr>
        <p:spPr>
          <a:xfrm>
            <a:off x="5652120" y="1551841"/>
            <a:ext cx="504056" cy="4742085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Ursprünglich erwartete Einnahmen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Pfeil nach oben und unten 9"/>
          <p:cNvSpPr/>
          <p:nvPr/>
        </p:nvSpPr>
        <p:spPr>
          <a:xfrm>
            <a:off x="3131840" y="1988840"/>
            <a:ext cx="484632" cy="4298776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Einnahmen = Ausgaben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729608" y="1094642"/>
            <a:ext cx="1828800" cy="4571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Produktionslücke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729608" y="1988840"/>
            <a:ext cx="914400" cy="11521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auf Kredit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4644008" y="1988840"/>
            <a:ext cx="914400" cy="115212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gesparte Einnahmen</a:t>
            </a:r>
            <a:endParaRPr lang="de-DE" dirty="0"/>
          </a:p>
        </p:txBody>
      </p:sp>
      <p:sp>
        <p:nvSpPr>
          <p:cNvPr id="14" name="Eingekerbter Pfeil nach rechts 13"/>
          <p:cNvSpPr/>
          <p:nvPr/>
        </p:nvSpPr>
        <p:spPr>
          <a:xfrm>
            <a:off x="1353344" y="1559104"/>
            <a:ext cx="2376264" cy="484632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Konjunktureinbruch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729608" y="1556792"/>
            <a:ext cx="1828800" cy="4309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geplante und nicht realisierte Ersparnis 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970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864095"/>
          </a:xfrm>
        </p:spPr>
        <p:txBody>
          <a:bodyPr>
            <a:normAutofit/>
          </a:bodyPr>
          <a:lstStyle/>
          <a:p>
            <a:r>
              <a:rPr lang="de-DE" sz="2800" dirty="0" smtClean="0"/>
              <a:t>Rezession: weitere Kürzungen der Ausgaben</a:t>
            </a:r>
            <a:endParaRPr lang="de-DE" sz="2800" dirty="0"/>
          </a:p>
        </p:txBody>
      </p:sp>
      <p:sp>
        <p:nvSpPr>
          <p:cNvPr id="4" name="Rechteck 3"/>
          <p:cNvSpPr/>
          <p:nvPr/>
        </p:nvSpPr>
        <p:spPr>
          <a:xfrm>
            <a:off x="4644008" y="3140967"/>
            <a:ext cx="914400" cy="31529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Nicht gesparte Einnahmen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29608" y="3140968"/>
            <a:ext cx="914400" cy="3152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aus Einnahmen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644008" y="1988840"/>
            <a:ext cx="914400" cy="115212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gesparte Einnahmen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729608" y="1988840"/>
            <a:ext cx="914400" cy="11521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Ausgaben auf Kredit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729608" y="1556792"/>
            <a:ext cx="1828800" cy="4309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geplante und nicht realisierte Ersparnis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" name="Pfeil nach oben und unten 8"/>
          <p:cNvSpPr/>
          <p:nvPr/>
        </p:nvSpPr>
        <p:spPr>
          <a:xfrm>
            <a:off x="5652120" y="1551841"/>
            <a:ext cx="504056" cy="4742085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Ursprünglich erwartete Einnahmen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Pfeil nach oben und unten 9"/>
          <p:cNvSpPr/>
          <p:nvPr/>
        </p:nvSpPr>
        <p:spPr>
          <a:xfrm>
            <a:off x="3131840" y="1982529"/>
            <a:ext cx="484632" cy="4305087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Einnahmen = Ausgaben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729608" y="1094642"/>
            <a:ext cx="1828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Produktionslücke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Pfeil nach unten 2"/>
          <p:cNvSpPr/>
          <p:nvPr/>
        </p:nvSpPr>
        <p:spPr>
          <a:xfrm>
            <a:off x="4450842" y="1988840"/>
            <a:ext cx="386332" cy="576064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unten 10"/>
          <p:cNvSpPr/>
          <p:nvPr/>
        </p:nvSpPr>
        <p:spPr>
          <a:xfrm>
            <a:off x="4401692" y="3140968"/>
            <a:ext cx="484632" cy="978408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51690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Bildschirmpräsentation (4:3)</PresentationFormat>
  <Paragraphs>137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</vt:lpstr>
      <vt:lpstr>Geld, Zins und Konjunktur</vt:lpstr>
      <vt:lpstr>Boom: Ausgaben = Einnahmen</vt:lpstr>
      <vt:lpstr>Krise: Ausgaben = Einnahmen</vt:lpstr>
      <vt:lpstr>Das Sparen von Geld</vt:lpstr>
      <vt:lpstr>Ausgabenüberschuss = Einnahmeüberschuss</vt:lpstr>
      <vt:lpstr>Ausgabenüberschuss = Einnahmeüberschuss</vt:lpstr>
      <vt:lpstr>Ausgabenüberschuss = Einnahmeüberschuss</vt:lpstr>
      <vt:lpstr>Der Konjunktureinbruch bei hohen Realzinsen:</vt:lpstr>
      <vt:lpstr>Rezession: weitere Kürzungen der Ausgaben</vt:lpstr>
      <vt:lpstr>Der Konjunkturaufschwung bei niedrigen Realzinsen:</vt:lpstr>
      <vt:lpstr>Wir brauchen die Verschuldung privater Haushalte:</vt:lpstr>
      <vt:lpstr>Wir brauchen Kreditaufnahme durch Unternehmen:</vt:lpstr>
      <vt:lpstr>Wir brauchen ein Staatsdefizit:</vt:lpstr>
      <vt:lpstr>Ein Exportüberschuss finanziert Einnahmeüberschüsse:</vt:lpstr>
      <vt:lpstr>Ein Importüberschuss senkt die Ersparnis:</vt:lpstr>
      <vt:lpstr>Verschuldung finanziert Einnahmeüberschüsse: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monetäre Konjunkturmechanismus</dc:title>
  <dc:creator>Wolf</dc:creator>
  <cp:lastModifiedBy>Wolf</cp:lastModifiedBy>
  <cp:revision>43</cp:revision>
  <dcterms:created xsi:type="dcterms:W3CDTF">2014-05-17T13:21:41Z</dcterms:created>
  <dcterms:modified xsi:type="dcterms:W3CDTF">2014-06-14T08:54:33Z</dcterms:modified>
</cp:coreProperties>
</file>