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 id="2147483672" r:id="rId2"/>
  </p:sldMasterIdLst>
  <p:notesMasterIdLst>
    <p:notesMasterId r:id="rId12"/>
  </p:notesMasterIdLst>
  <p:sldIdLst>
    <p:sldId id="256" r:id="rId3"/>
    <p:sldId id="278" r:id="rId4"/>
    <p:sldId id="279" r:id="rId5"/>
    <p:sldId id="280" r:id="rId6"/>
    <p:sldId id="281" r:id="rId7"/>
    <p:sldId id="282" r:id="rId8"/>
    <p:sldId id="291" r:id="rId9"/>
    <p:sldId id="268" r:id="rId10"/>
    <p:sldId id="292" r:id="rId11"/>
  </p:sldIdLst>
  <p:sldSz cx="9144000" cy="6858000" type="screen4x3"/>
  <p:notesSz cx="6858000" cy="9144000"/>
  <p:embeddedFontLst>
    <p:embeddedFont>
      <p:font typeface="Calibri" panose="020F0502020204030204" pitchFamily="34" charset="0"/>
      <p:regular r:id="rId13"/>
      <p:bold r:id="rId14"/>
      <p:italic r:id="rId15"/>
      <p:boldItalic r:id="rId16"/>
    </p:embeddedFont>
  </p:embeddedFont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accent1"/>
    </p:penClr>
    <p:extLst>
      <p:ext uri="{EC167BDD-8182-4AB7-AECC-EB403E3ABB37}">
        <p14:laserClr xmlns:p14="http://schemas.microsoft.com/office/powerpoint/2010/main">
          <a:srgbClr val="0000FF"/>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57" autoAdjust="0"/>
  </p:normalViewPr>
  <p:slideViewPr>
    <p:cSldViewPr>
      <p:cViewPr varScale="1">
        <p:scale>
          <a:sx n="109" d="100"/>
          <a:sy n="109" d="100"/>
        </p:scale>
        <p:origin x="-1662"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1.fntdata"/><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font" Target="fonts/font4.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font" Target="fonts/font3.fntdata"/><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D30BE3-2CAC-4FF0-B73C-0FCA11CEB8DC}" type="datetimeFigureOut">
              <a:rPr lang="de-DE" smtClean="0"/>
              <a:t>05.01.2014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10029E-9B2E-4D05-8588-CCCA0FDF9BAD}" type="slidenum">
              <a:rPr lang="de-DE" smtClean="0"/>
              <a:t>‹Nr.›</a:t>
            </a:fld>
            <a:endParaRPr lang="de-DE"/>
          </a:p>
        </p:txBody>
      </p:sp>
    </p:spTree>
    <p:extLst>
      <p:ext uri="{BB962C8B-B14F-4D97-AF65-F5344CB8AC3E}">
        <p14:creationId xmlns:p14="http://schemas.microsoft.com/office/powerpoint/2010/main" val="2595761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aseline="0" dirty="0" smtClean="0"/>
              <a:t>Herzlich willkommen zu unserem Thema Krisen mit Keynes erklärt.</a:t>
            </a:r>
          </a:p>
          <a:p>
            <a:r>
              <a:rPr lang="de-DE" baseline="0" dirty="0" smtClean="0"/>
              <a:t> </a:t>
            </a:r>
          </a:p>
          <a:p>
            <a:r>
              <a:rPr lang="de-DE" baseline="0" dirty="0" smtClean="0"/>
              <a:t>John Maynard Keynes hat als erster Ökonom eine monetäre Konjunkturtheorie entwickelt. Die wichtigste Erkenntnis dieser Theorie finden Sie hier in einem einzigen Satz zitiert.</a:t>
            </a:r>
          </a:p>
          <a:p>
            <a:endParaRPr lang="de-DE" baseline="0" dirty="0" smtClean="0"/>
          </a:p>
          <a:p>
            <a:r>
              <a:rPr lang="de-DE" baseline="0" dirty="0" smtClean="0"/>
              <a:t>Bedenken Sie, dass in einer Ökonomie alle Ersparnis nur so hoch sein kann, wie die Nettoinvestition. Sobald die Nettoinvestition in einer Krise verschwindet, muss die Gesamtersparnis der Ökonomie auf Null sinken. </a:t>
            </a:r>
          </a:p>
          <a:p>
            <a:endParaRPr lang="de-DE" baseline="0" dirty="0" smtClean="0"/>
          </a:p>
          <a:p>
            <a:r>
              <a:rPr lang="de-DE" baseline="0" dirty="0" smtClean="0"/>
              <a:t>Stellen Sie sich vor, wir befinden uns in einer schweren Krise. Daher werden Sie wie alle anderen das geplante Haus nicht bauen, das gewünschte Auto nicht kaufen, auf ihren Urlaub verzichten und am Konsum sparen, um für die schlimmste Not Ersparnisse zu bilden. Die Wirtschaft kann aber ihre Ersparnisse nicht brauchen, weil jetzt niemand mehr investiert und sich niemand verschulden will. </a:t>
            </a:r>
          </a:p>
          <a:p>
            <a:r>
              <a:rPr lang="de-DE" baseline="0" dirty="0" smtClean="0"/>
              <a:t> </a:t>
            </a:r>
          </a:p>
          <a:p>
            <a:r>
              <a:rPr lang="de-DE" baseline="0" dirty="0" smtClean="0"/>
              <a:t>Wie tief müsste jetzt Ihr Einkommen fallen, damit Sie nichts mehr davon sparen können? Denn in einer schweren Krise muss die Gesamtersparnis auf Null fallen, weil auch die Nettoinvestition auf Null fällt und niemand neue Schulden machen will. Die Einkommen aller potentiellen verzweifelten Sparer müssen so tief sinken, dass niemand mehr sparen kann. </a:t>
            </a:r>
          </a:p>
          <a:p>
            <a:endParaRPr lang="de-DE" baseline="0" dirty="0" smtClean="0"/>
          </a:p>
          <a:p>
            <a:r>
              <a:rPr lang="de-DE" baseline="0" dirty="0" smtClean="0"/>
              <a:t>Das und allein das ist die Ursache aller Krisen. </a:t>
            </a:r>
          </a:p>
          <a:p>
            <a:endParaRPr lang="de-DE" baseline="0" dirty="0" smtClean="0"/>
          </a:p>
          <a:p>
            <a:r>
              <a:rPr lang="de-DE" baseline="0" dirty="0" smtClean="0"/>
              <a:t>Wir werden jetzt aber zuerst mit der herrschenden Lehre der VWL beginnen, wie sie bis zur Weltwirtschaftskrise sogar von Keynes noch für richtig gehalten wurde.</a:t>
            </a:r>
          </a:p>
          <a:p>
            <a:endParaRPr lang="de-DE" baseline="0" dirty="0" smtClean="0"/>
          </a:p>
          <a:p>
            <a:endParaRPr lang="de-DE" baseline="0" dirty="0" smtClean="0"/>
          </a:p>
        </p:txBody>
      </p:sp>
      <p:sp>
        <p:nvSpPr>
          <p:cNvPr id="4" name="Foliennummernplatzhalter 3"/>
          <p:cNvSpPr>
            <a:spLocks noGrp="1"/>
          </p:cNvSpPr>
          <p:nvPr>
            <p:ph type="sldNum" sz="quarter" idx="10"/>
          </p:nvPr>
        </p:nvSpPr>
        <p:spPr/>
        <p:txBody>
          <a:bodyPr/>
          <a:lstStyle/>
          <a:p>
            <a:fld id="{5F10029E-9B2E-4D05-8588-CCCA0FDF9BAD}" type="slidenum">
              <a:rPr lang="de-DE" smtClean="0"/>
              <a:t>1</a:t>
            </a:fld>
            <a:endParaRPr lang="de-DE"/>
          </a:p>
        </p:txBody>
      </p:sp>
    </p:spTree>
    <p:extLst>
      <p:ext uri="{BB962C8B-B14F-4D97-AF65-F5344CB8AC3E}">
        <p14:creationId xmlns:p14="http://schemas.microsoft.com/office/powerpoint/2010/main" val="194919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Hier sehen wir die grafische Darstellung der klassischen und neoklassischen Argumentation, wonach es keine Krisen geben könne.</a:t>
            </a:r>
          </a:p>
          <a:p>
            <a:endParaRPr lang="de-DE" dirty="0" smtClean="0"/>
          </a:p>
          <a:p>
            <a:r>
              <a:rPr lang="de-DE" dirty="0" smtClean="0"/>
              <a:t>Links produzieren die Unternehmen mit allem Kapital und mit allen zum Marktlohn verfügbaren Arbeitern Investitions- und Konsumgüter.</a:t>
            </a:r>
          </a:p>
          <a:p>
            <a:r>
              <a:rPr lang="de-DE" dirty="0" smtClean="0"/>
              <a:t>Die Unternehmen erzeugen dabei ein Vollbeschäftigungseinkommen für die Haushalte rechts. Denn die Haushalte erzielen durch die Produktion Einkommen entweder als Kapitalrendite, Pacht und Gewinn oder als Löhne in der vollen Höhe der Produktion.</a:t>
            </a:r>
          </a:p>
          <a:p>
            <a:endParaRPr lang="de-DE" dirty="0" smtClean="0"/>
          </a:p>
          <a:p>
            <a:r>
              <a:rPr lang="de-DE" dirty="0" smtClean="0"/>
              <a:t>Die Haushalte kaufen von ihrem Einkommen Konsumgüter und sparen den Rest. Die Unternehmen haben genau so viel Konsumgüter produziert, wie von den Haushalten nachgefragt werden. Der Umfang der produzierten Investitionsgüter entspricht nun genau der Ersparnis der Haushalte.</a:t>
            </a:r>
          </a:p>
          <a:p>
            <a:endParaRPr lang="de-DE" dirty="0" smtClean="0"/>
          </a:p>
          <a:p>
            <a:r>
              <a:rPr lang="de-DE" dirty="0" smtClean="0"/>
              <a:t>Die Haushalte stellen ihre gesamte Ersparnis den Unternehmen zur Verfügung, weil sie dafür Zins und Rendite oder Gewinnbeteiligung erhalten. Somit war für Klassiker und Neoklassiker bewiesen, dass es gar keine unzureichende Güternachfrage und damit keine Absatz- oder Wirtschaftskrise geben könne.</a:t>
            </a:r>
          </a:p>
          <a:p>
            <a:endParaRPr lang="de-DE" dirty="0" smtClean="0"/>
          </a:p>
          <a:p>
            <a:r>
              <a:rPr lang="de-DE" dirty="0" smtClean="0"/>
              <a:t>Arbeitslose Arbeiter fordern nur zu hohe Löhne und darum sei jede Unterstützung für Erwerbslose abzuschaffen. Bankrottierte Firmen hätten nur die falschen Güter produziert und müssten sich besser am Markt orientieren. </a:t>
            </a:r>
          </a:p>
          <a:p>
            <a:endParaRPr lang="de-DE" dirty="0"/>
          </a:p>
        </p:txBody>
      </p:sp>
      <p:sp>
        <p:nvSpPr>
          <p:cNvPr id="4" name="Foliennummernplatzhalter 3"/>
          <p:cNvSpPr>
            <a:spLocks noGrp="1"/>
          </p:cNvSpPr>
          <p:nvPr>
            <p:ph type="sldNum" sz="quarter" idx="10"/>
          </p:nvPr>
        </p:nvSpPr>
        <p:spPr/>
        <p:txBody>
          <a:bodyPr/>
          <a:lstStyle/>
          <a:p>
            <a:fld id="{5F10029E-9B2E-4D05-8588-CCCA0FDF9BAD}" type="slidenum">
              <a:rPr lang="de-DE" smtClean="0"/>
              <a:t>2</a:t>
            </a:fld>
            <a:endParaRPr lang="de-DE"/>
          </a:p>
        </p:txBody>
      </p:sp>
    </p:spTree>
    <p:extLst>
      <p:ext uri="{BB962C8B-B14F-4D97-AF65-F5344CB8AC3E}">
        <p14:creationId xmlns:p14="http://schemas.microsoft.com/office/powerpoint/2010/main" val="3527895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Bei stark fallenden Preisen oder generell sehr hohen Zinsen rentieren sich viele Investitionen nicht und werden von den Unternehmen unterlassen. </a:t>
            </a:r>
          </a:p>
          <a:p>
            <a:r>
              <a:rPr lang="de-DE" dirty="0" smtClean="0"/>
              <a:t>Wir erhalten damit eine Produktionslücke, die Produktion sinkt.</a:t>
            </a:r>
          </a:p>
          <a:p>
            <a:endParaRPr lang="de-DE" dirty="0" smtClean="0"/>
          </a:p>
          <a:p>
            <a:r>
              <a:rPr lang="de-DE" dirty="0" smtClean="0"/>
              <a:t>Die orthodoxen Ökonomen hatten hier mit ihrem Kapitalmarkt argumentiert, auf dem die Haushalte ihre Ersparnisse anbieten und die Zinsen für die Investitionen senken würden, wenn die Investition niedriger als die Ersparnis der Haushalte ist.</a:t>
            </a:r>
          </a:p>
          <a:p>
            <a:endParaRPr lang="de-DE" dirty="0" smtClean="0"/>
          </a:p>
          <a:p>
            <a:r>
              <a:rPr lang="de-DE" dirty="0" smtClean="0"/>
              <a:t>Hier können wir sehen, dass es sich dabei um einen Zirkelschluss handelt. Denn die Ersparnisse der Haushalte sind mit der Investition identisch und entstehen nur in deren Höhe. Das Angebot höherer Ersparnisse auf dem neoklassischen Kapitalmarkt, die den Zins drücken würden, ist ein Hirngespinst, eine unzulässige Verallgemeinerung einzelwirtschaftlicher oder mikroökonomischer Erfahrungen. Das Sparen führt makroökonomisch nicht zu Ersparnissen.</a:t>
            </a:r>
          </a:p>
          <a:p>
            <a:endParaRPr lang="de-DE" dirty="0"/>
          </a:p>
        </p:txBody>
      </p:sp>
      <p:sp>
        <p:nvSpPr>
          <p:cNvPr id="4" name="Foliennummernplatzhalter 3"/>
          <p:cNvSpPr>
            <a:spLocks noGrp="1"/>
          </p:cNvSpPr>
          <p:nvPr>
            <p:ph type="sldNum" sz="quarter" idx="10"/>
          </p:nvPr>
        </p:nvSpPr>
        <p:spPr/>
        <p:txBody>
          <a:bodyPr/>
          <a:lstStyle/>
          <a:p>
            <a:fld id="{5F10029E-9B2E-4D05-8588-CCCA0FDF9BAD}" type="slidenum">
              <a:rPr lang="de-DE" smtClean="0"/>
              <a:t>3</a:t>
            </a:fld>
            <a:endParaRPr lang="de-DE"/>
          </a:p>
        </p:txBody>
      </p:sp>
    </p:spTree>
    <p:extLst>
      <p:ext uri="{BB962C8B-B14F-4D97-AF65-F5344CB8AC3E}">
        <p14:creationId xmlns:p14="http://schemas.microsoft.com/office/powerpoint/2010/main" val="3213675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Wir sehen nun in der Grafik rechts das mit der gesunkenen Produktion gesunkene Einkommen der Haushalte. Es gibt unfreiwillige Arbeitslosigkeit von Arbeitern und nicht ausgelastete Teile des Sachkapitals, dessen Eigentümer keine Rendite mehr erzielen.</a:t>
            </a:r>
          </a:p>
          <a:p>
            <a:endParaRPr lang="de-DE" dirty="0" smtClean="0"/>
          </a:p>
          <a:p>
            <a:r>
              <a:rPr lang="de-DE" dirty="0" smtClean="0"/>
              <a:t>Das gesunkene Einkommen der Haushalte hat sich in einem starken Rückgang der Ersparnis niedergeschlagen.</a:t>
            </a:r>
          </a:p>
          <a:p>
            <a:r>
              <a:rPr lang="de-DE" dirty="0" smtClean="0"/>
              <a:t> </a:t>
            </a:r>
          </a:p>
          <a:p>
            <a:r>
              <a:rPr lang="de-DE" dirty="0" smtClean="0"/>
              <a:t>Die Haushalte hatten eigentlich eine höhere Ersparnis geplant, aber die Ersparnis der Haushalte kann von diesen nicht direkt beeinflusst werden. Die Ersparnis wird durch die Nettoinvestition der Unternehmen bestimmt und ist ja mit dieser identisch.</a:t>
            </a:r>
          </a:p>
          <a:p>
            <a:endParaRPr lang="de-DE" dirty="0" smtClean="0"/>
          </a:p>
          <a:p>
            <a:r>
              <a:rPr lang="de-DE" dirty="0" smtClean="0"/>
              <a:t>In einer schweren Krise kann die Ersparnis auf Null und darunter sinken, es kommt dann sogar zu Kapitalverlusten.</a:t>
            </a:r>
          </a:p>
          <a:p>
            <a:endParaRPr lang="de-DE" dirty="0"/>
          </a:p>
        </p:txBody>
      </p:sp>
      <p:sp>
        <p:nvSpPr>
          <p:cNvPr id="4" name="Foliennummernplatzhalter 3"/>
          <p:cNvSpPr>
            <a:spLocks noGrp="1"/>
          </p:cNvSpPr>
          <p:nvPr>
            <p:ph type="sldNum" sz="quarter" idx="10"/>
          </p:nvPr>
        </p:nvSpPr>
        <p:spPr/>
        <p:txBody>
          <a:bodyPr/>
          <a:lstStyle/>
          <a:p>
            <a:fld id="{5F10029E-9B2E-4D05-8588-CCCA0FDF9BAD}" type="slidenum">
              <a:rPr lang="de-DE" smtClean="0"/>
              <a:t>4</a:t>
            </a:fld>
            <a:endParaRPr lang="de-DE"/>
          </a:p>
        </p:txBody>
      </p:sp>
    </p:spTree>
    <p:extLst>
      <p:ext uri="{BB962C8B-B14F-4D97-AF65-F5344CB8AC3E}">
        <p14:creationId xmlns:p14="http://schemas.microsoft.com/office/powerpoint/2010/main" val="3622482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Das Problem ist nun, dass alle einzelnen Haushalte, die mit dem Rückgang ihrer Ersparnis nicht zufrieden sind, versuchen werden, ihre Ersparnis doch noch zu steigern, indem sie auf Konsumausgaben verzichten. </a:t>
            </a:r>
          </a:p>
          <a:p>
            <a:endParaRPr lang="de-DE" dirty="0" smtClean="0"/>
          </a:p>
          <a:p>
            <a:r>
              <a:rPr lang="de-DE" dirty="0" smtClean="0"/>
              <a:t>Bei einem starken Rückgang der Investition und damit der Ersparnis der Haushalte wird davon eine starke Senkung der Konsumausgaben ausgelöst.</a:t>
            </a:r>
          </a:p>
          <a:p>
            <a:endParaRPr lang="de-DE" dirty="0" smtClean="0"/>
          </a:p>
          <a:p>
            <a:r>
              <a:rPr lang="de-DE" dirty="0" smtClean="0"/>
              <a:t>Das führt zu den Auswirkungen, die uns aus dem von Keynes thematisierten Sparparadoxon bekannt sind: Das Sparen führt nicht zu höheren Ersparnissen, sondern zu immer weiter sinkenden Einkommen.</a:t>
            </a:r>
          </a:p>
          <a:p>
            <a:endParaRPr lang="de-DE" dirty="0"/>
          </a:p>
        </p:txBody>
      </p:sp>
      <p:sp>
        <p:nvSpPr>
          <p:cNvPr id="4" name="Foliennummernplatzhalter 3"/>
          <p:cNvSpPr>
            <a:spLocks noGrp="1"/>
          </p:cNvSpPr>
          <p:nvPr>
            <p:ph type="sldNum" sz="quarter" idx="10"/>
          </p:nvPr>
        </p:nvSpPr>
        <p:spPr/>
        <p:txBody>
          <a:bodyPr/>
          <a:lstStyle/>
          <a:p>
            <a:fld id="{5F10029E-9B2E-4D05-8588-CCCA0FDF9BAD}" type="slidenum">
              <a:rPr lang="de-DE" smtClean="0"/>
              <a:t>5</a:t>
            </a:fld>
            <a:endParaRPr lang="de-DE"/>
          </a:p>
        </p:txBody>
      </p:sp>
    </p:spTree>
    <p:extLst>
      <p:ext uri="{BB962C8B-B14F-4D97-AF65-F5344CB8AC3E}">
        <p14:creationId xmlns:p14="http://schemas.microsoft.com/office/powerpoint/2010/main" val="1205875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Say und die Neoklassik sind nun widerlegt.</a:t>
            </a:r>
          </a:p>
          <a:p>
            <a:endParaRPr lang="de-DE" dirty="0" smtClean="0"/>
          </a:p>
          <a:p>
            <a:r>
              <a:rPr lang="de-DE" dirty="0" smtClean="0"/>
              <a:t>Wir haben auch den Mechanismus der Krise verstanden. Keynes hat die deflationäre Depression 1929-33 damit erklärt hat, dass das Einkommen der Ökonomie so stark sinken muss, bis durch das Ausmaß der Verarmung niemand mehr sparen kann, so dass die Gesamtersparnis auf Null fällt.</a:t>
            </a:r>
          </a:p>
          <a:p>
            <a:endParaRPr lang="de-DE" dirty="0" smtClean="0"/>
          </a:p>
          <a:p>
            <a:r>
              <a:rPr lang="de-DE" dirty="0" smtClean="0"/>
              <a:t>Nach dem Rückgang der Investition, der in einem Konjunkturzyklus immer einmal wieder auftreten kann, wird der folgenschwere weitere Einbruch der Produktion durch das Sparen der Haushalte an ihrem Konsum verursacht. Dabei wollen die Haushalt nicht wirklich weniger konsumieren, sondern sie wollen eigentlich nur mehr sparen.</a:t>
            </a:r>
          </a:p>
          <a:p>
            <a:endParaRPr lang="de-DE" dirty="0" smtClean="0"/>
          </a:p>
          <a:p>
            <a:r>
              <a:rPr lang="de-DE" dirty="0" smtClean="0"/>
              <a:t>Diese höhere Ersparnis ist aber wegen der gesunkenen Investition nicht zu verwirklichen. Oder doch?</a:t>
            </a:r>
          </a:p>
          <a:p>
            <a:endParaRPr lang="de-DE" dirty="0" smtClean="0"/>
          </a:p>
          <a:p>
            <a:r>
              <a:rPr lang="de-DE" dirty="0" smtClean="0"/>
              <a:t>Hier kam Keynes mit der Idee, dass ein höheres Sparen der Haushalte auch durch ein Defizit des Staates ermöglicht werden kann. </a:t>
            </a:r>
          </a:p>
          <a:p>
            <a:endParaRPr lang="de-DE" dirty="0" smtClean="0"/>
          </a:p>
          <a:p>
            <a:r>
              <a:rPr lang="de-DE" dirty="0" smtClean="0"/>
              <a:t>Ausgabenüberschüsse des Staates ermöglichen Einnahmeüberschüsse der Haushalte, also zusätzliche Ersparnisse. So kann die Krise wieder überwunden werden. </a:t>
            </a:r>
          </a:p>
          <a:p>
            <a:endParaRPr lang="de-DE" dirty="0"/>
          </a:p>
        </p:txBody>
      </p:sp>
      <p:sp>
        <p:nvSpPr>
          <p:cNvPr id="4" name="Foliennummernplatzhalter 3"/>
          <p:cNvSpPr>
            <a:spLocks noGrp="1"/>
          </p:cNvSpPr>
          <p:nvPr>
            <p:ph type="sldNum" sz="quarter" idx="10"/>
          </p:nvPr>
        </p:nvSpPr>
        <p:spPr/>
        <p:txBody>
          <a:bodyPr/>
          <a:lstStyle/>
          <a:p>
            <a:fld id="{5F10029E-9B2E-4D05-8588-CCCA0FDF9BAD}" type="slidenum">
              <a:rPr lang="de-DE" smtClean="0"/>
              <a:t>6</a:t>
            </a:fld>
            <a:endParaRPr lang="de-DE"/>
          </a:p>
        </p:txBody>
      </p:sp>
    </p:spTree>
    <p:extLst>
      <p:ext uri="{BB962C8B-B14F-4D97-AF65-F5344CB8AC3E}">
        <p14:creationId xmlns:p14="http://schemas.microsoft.com/office/powerpoint/2010/main" val="1631021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Hier sehen wir jetzt, wie das Staatsdefizit die gewünschte private Ersparnis ermöglicht, ohne dass die Haushalte unsere Ökonomie immer tiefer in eine Krise sparen. Der Ausgabenüberschuss des Staates ermöglicht den Einnahmeüberschuss der Haushalte, wie es die Saldenmechanik von Wolfgang Stützel lehrt.</a:t>
            </a:r>
          </a:p>
          <a:p>
            <a:endParaRPr lang="de-DE" dirty="0" smtClean="0"/>
          </a:p>
          <a:p>
            <a:r>
              <a:rPr lang="de-DE" dirty="0" smtClean="0"/>
              <a:t>Die Nachfrage nach Konsumgütern zusammen mit der Investition der Unternehmen und den Staatsaufträgen ermöglicht wieder eine Produktion bei hoher Auslastung und entsprechend hohe Einkommen.</a:t>
            </a:r>
          </a:p>
          <a:p>
            <a:r>
              <a:rPr lang="de-DE" dirty="0" smtClean="0"/>
              <a:t>Weil sie durch das Staatsdefizit die gewünschte Ersparnis erzielen, versuchen die Haushalte nicht länger, ihren Konsum einzuschränken, was eine Produktionslücke zur Folge hätte. </a:t>
            </a:r>
          </a:p>
          <a:p>
            <a:endParaRPr lang="de-DE" dirty="0" smtClean="0"/>
          </a:p>
          <a:p>
            <a:r>
              <a:rPr lang="de-DE" dirty="0" smtClean="0"/>
              <a:t>Die Ersparnis der privaten Haushalte lässt sich nur in einer schweren Depression auf Null reduzieren. Dies gilt besonders für die monetäre Ersparnis bei Geldwertstabilität oder nur geringer Inflation.</a:t>
            </a:r>
          </a:p>
          <a:p>
            <a:endParaRPr lang="de-DE" dirty="0" smtClean="0"/>
          </a:p>
          <a:p>
            <a:r>
              <a:rPr lang="de-DE" dirty="0" smtClean="0"/>
              <a:t>Daher führt Geldwertstabilität bei geringer Kreditnachfrage der Unternehmen, die ihre Investitionen aus Gewinnen finanzieren können, leicht in eine anhaltende Rezession. Irgend ein Sektor der Ökonomie muss sich im Umfang der Geldvermögensbildung verschulden oder die Ersparnis muss durch Exportüberschüsse eine entsprechende Verschuldung des Auslands erzwingen. Das Ausland kann und will sich aber nicht auf Dauer verschulden, wie wir heute mit der Krise der Eurostaaten erleben.</a:t>
            </a:r>
          </a:p>
          <a:p>
            <a:endParaRPr lang="de-DE" dirty="0" smtClean="0"/>
          </a:p>
          <a:p>
            <a:r>
              <a:rPr lang="de-DE" dirty="0" smtClean="0"/>
              <a:t>Wenn der Kreditbedarf der Unternehmen gering ist, die Neigung der Haushalte, Geld zu sparen, dagegen bei zu geringer Inflation hoch bleibt, dann muss sich der Staat immer weiter zunehmend verschulden.</a:t>
            </a:r>
          </a:p>
          <a:p>
            <a:r>
              <a:rPr lang="de-DE" dirty="0" smtClean="0"/>
              <a:t>Die Alternative wäre nur die Wirtschaftskrise, die unsere privaten Haushalten dann der Möglichkeit beraubt, aus ihren gesunkenen Einkommen noch weiter am Konsum zu sparen. </a:t>
            </a:r>
          </a:p>
          <a:p>
            <a:endParaRPr lang="de-DE" dirty="0"/>
          </a:p>
        </p:txBody>
      </p:sp>
      <p:sp>
        <p:nvSpPr>
          <p:cNvPr id="4" name="Foliennummernplatzhalter 3"/>
          <p:cNvSpPr>
            <a:spLocks noGrp="1"/>
          </p:cNvSpPr>
          <p:nvPr>
            <p:ph type="sldNum" sz="quarter" idx="10"/>
          </p:nvPr>
        </p:nvSpPr>
        <p:spPr/>
        <p:txBody>
          <a:bodyPr/>
          <a:lstStyle/>
          <a:p>
            <a:fld id="{5F10029E-9B2E-4D05-8588-CCCA0FDF9BAD}" type="slidenum">
              <a:rPr lang="de-DE" smtClean="0"/>
              <a:t>7</a:t>
            </a:fld>
            <a:endParaRPr lang="de-DE"/>
          </a:p>
        </p:txBody>
      </p:sp>
    </p:spTree>
    <p:extLst>
      <p:ext uri="{BB962C8B-B14F-4D97-AF65-F5344CB8AC3E}">
        <p14:creationId xmlns:p14="http://schemas.microsoft.com/office/powerpoint/2010/main" val="361711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Links sehen wir die Vorstellungen der Klassik und Neoklassik. Bei ihnen wäre das Produktionspotenzial immer ausgelastet. Das Sparen am Konsum würde die Investition erhöhen und die Kapitalausstattung der Ökonomie verbessern. Mit dieser Vorstellung forderten die Vertreter der Neoklassik unter den Professoren in jeder schweren Wirtschaftskrise ein immer noch härteres Sparen am Konsum und die Senkung von Löhnen und Sozialleistungen, was die Krisen verschärfen muss.</a:t>
            </a:r>
          </a:p>
          <a:p>
            <a:r>
              <a:rPr lang="de-DE" dirty="0" smtClean="0"/>
              <a:t>  </a:t>
            </a:r>
          </a:p>
          <a:p>
            <a:r>
              <a:rPr lang="de-DE" dirty="0" smtClean="0"/>
              <a:t>Auf der rechten Seite dagegen die Zusammenhänge nach Keynes und der Saldenmechanik, die maßgeblich von Keynes angeregt und dann von Wolfgang Stützel formuliert wurde.</a:t>
            </a:r>
          </a:p>
          <a:p>
            <a:endParaRPr lang="de-DE" dirty="0" smtClean="0"/>
          </a:p>
          <a:p>
            <a:r>
              <a:rPr lang="de-DE" dirty="0" smtClean="0"/>
              <a:t>Hier bestimmen unsere Ausgaben die Einnahmen der Ökonomie. Im Prinzip könnte die Ökonomie immer voll ausgelastet sein, denn höhere Ausgaben führen zu höheren Einnahmen und finanzieren sich damit selbst.</a:t>
            </a:r>
          </a:p>
          <a:p>
            <a:r>
              <a:rPr lang="de-DE" dirty="0" smtClean="0"/>
              <a:t>Allerdings gibt es eben den Wunsch zu sparen, also nicht die gesamten Einnahmen für den Konsum auszugeben.</a:t>
            </a:r>
          </a:p>
          <a:p>
            <a:endParaRPr lang="de-DE" dirty="0" smtClean="0"/>
          </a:p>
          <a:p>
            <a:r>
              <a:rPr lang="de-DE" dirty="0" smtClean="0"/>
              <a:t>Das Sparen ist die Ursache aller Wirtschaftskrisen. Das Sparen am Konsum lässt schließlich die Investition der Unternehmen in einer schweren Krise ganz versiegen und Überkapazitäten entstehen. Jede Krise könnte sofort durch den Verzicht auf das Sparen beendet werden. Aber die Krisen verstärken ja eben den Versuch, durch das Sparen für Zeiten der Not Rücklagen zu bilden.</a:t>
            </a:r>
          </a:p>
          <a:p>
            <a:endParaRPr lang="de-DE" dirty="0" smtClean="0"/>
          </a:p>
          <a:p>
            <a:r>
              <a:rPr lang="de-DE" dirty="0" smtClean="0"/>
              <a:t>Bei einer hohen Produktionslücke kommt es zu sinkenden Löhnen und fallenden Preisen, also zu einer die Krise verschärfenden Deflation. Die Märkte kommen von selber nicht in ein Gleichgewicht zurück. Umgekehrt, bei hoher Auslastung des Produktionspotenzials haben wir eine geringe Produktionslücke mit steigenden Löhnen und Preisen. Es kommt zu Inflation, der die Zentralbank mit steigenden Zinsen entgegen wirkt, was den Einbruch von Investition und Konsum und damit die Wirtschaftskrise auslöst. </a:t>
            </a:r>
          </a:p>
          <a:p>
            <a:endParaRPr lang="de-DE" dirty="0"/>
          </a:p>
        </p:txBody>
      </p:sp>
      <p:sp>
        <p:nvSpPr>
          <p:cNvPr id="4" name="Foliennummernplatzhalter 3"/>
          <p:cNvSpPr>
            <a:spLocks noGrp="1"/>
          </p:cNvSpPr>
          <p:nvPr>
            <p:ph type="sldNum" sz="quarter" idx="10"/>
          </p:nvPr>
        </p:nvSpPr>
        <p:spPr/>
        <p:txBody>
          <a:bodyPr/>
          <a:lstStyle/>
          <a:p>
            <a:fld id="{5F10029E-9B2E-4D05-8588-CCCA0FDF9BAD}" type="slidenum">
              <a:rPr lang="de-DE" smtClean="0"/>
              <a:t>8</a:t>
            </a:fld>
            <a:endParaRPr lang="de-DE"/>
          </a:p>
        </p:txBody>
      </p:sp>
    </p:spTree>
    <p:extLst>
      <p:ext uri="{BB962C8B-B14F-4D97-AF65-F5344CB8AC3E}">
        <p14:creationId xmlns:p14="http://schemas.microsoft.com/office/powerpoint/2010/main" val="1346847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C83DF99-AE38-41D5-97BC-B4A793187EBC}" type="datetimeFigureOut">
              <a:rPr lang="de-DE" smtClean="0">
                <a:solidFill>
                  <a:prstClr val="black">
                    <a:tint val="75000"/>
                  </a:prstClr>
                </a:solidFill>
              </a:rPr>
              <a:pPr/>
              <a:t>05.01.2014</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4959823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C83DF99-AE38-41D5-97BC-B4A793187EBC}" type="datetimeFigureOut">
              <a:rPr lang="de-DE" smtClean="0">
                <a:solidFill>
                  <a:prstClr val="black">
                    <a:tint val="75000"/>
                  </a:prstClr>
                </a:solidFill>
              </a:rPr>
              <a:pPr/>
              <a:t>05.01.2014</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82296157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C83DF99-AE38-41D5-97BC-B4A793187EBC}" type="datetimeFigureOut">
              <a:rPr lang="de-DE" smtClean="0">
                <a:solidFill>
                  <a:prstClr val="black">
                    <a:tint val="75000"/>
                  </a:prstClr>
                </a:solidFill>
              </a:rPr>
              <a:pPr/>
              <a:t>05.01.2014</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87942003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F2C739D7-DAD4-4B9D-A389-35C6460443D3}" type="datetimeFigureOut">
              <a:rPr lang="de-DE" smtClean="0">
                <a:solidFill>
                  <a:prstClr val="black">
                    <a:tint val="75000"/>
                  </a:prstClr>
                </a:solidFill>
              </a:rPr>
              <a:pPr/>
              <a:t>05.01.2014</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D3992D39-5F14-4442-9791-A9DFFF91B0E2}"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720214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2C739D7-DAD4-4B9D-A389-35C6460443D3}" type="datetimeFigureOut">
              <a:rPr lang="de-DE" smtClean="0">
                <a:solidFill>
                  <a:prstClr val="black">
                    <a:tint val="75000"/>
                  </a:prstClr>
                </a:solidFill>
              </a:rPr>
              <a:pPr/>
              <a:t>05.01.2014</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D3992D39-5F14-4442-9791-A9DFFF91B0E2}"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7352344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F2C739D7-DAD4-4B9D-A389-35C6460443D3}" type="datetimeFigureOut">
              <a:rPr lang="de-DE" smtClean="0">
                <a:solidFill>
                  <a:prstClr val="black">
                    <a:tint val="75000"/>
                  </a:prstClr>
                </a:solidFill>
              </a:rPr>
              <a:pPr/>
              <a:t>05.01.2014</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D3992D39-5F14-4442-9791-A9DFFF91B0E2}"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91782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F2C739D7-DAD4-4B9D-A389-35C6460443D3}" type="datetimeFigureOut">
              <a:rPr lang="de-DE" smtClean="0">
                <a:solidFill>
                  <a:prstClr val="black">
                    <a:tint val="75000"/>
                  </a:prstClr>
                </a:solidFill>
              </a:rPr>
              <a:pPr/>
              <a:t>05.01.2014</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D3992D39-5F14-4442-9791-A9DFFF91B0E2}"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0590986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F2C739D7-DAD4-4B9D-A389-35C6460443D3}" type="datetimeFigureOut">
              <a:rPr lang="de-DE" smtClean="0">
                <a:solidFill>
                  <a:prstClr val="black">
                    <a:tint val="75000"/>
                  </a:prstClr>
                </a:solidFill>
              </a:rPr>
              <a:pPr/>
              <a:t>05.01.2014</a:t>
            </a:fld>
            <a:endParaRPr lang="de-DE">
              <a:solidFill>
                <a:prstClr val="black">
                  <a:tint val="75000"/>
                </a:prstClr>
              </a:solidFill>
            </a:endParaRPr>
          </a:p>
        </p:txBody>
      </p:sp>
      <p:sp>
        <p:nvSpPr>
          <p:cNvPr id="8" name="Fußzeilenplatzhalter 7"/>
          <p:cNvSpPr>
            <a:spLocks noGrp="1"/>
          </p:cNvSpPr>
          <p:nvPr>
            <p:ph type="ftr" sz="quarter" idx="11"/>
          </p:nvPr>
        </p:nvSpPr>
        <p:spPr/>
        <p:txBody>
          <a:bodyPr/>
          <a:lstStyle/>
          <a:p>
            <a:endParaRPr lang="de-DE">
              <a:solidFill>
                <a:prstClr val="black">
                  <a:tint val="75000"/>
                </a:prstClr>
              </a:solidFill>
            </a:endParaRPr>
          </a:p>
        </p:txBody>
      </p:sp>
      <p:sp>
        <p:nvSpPr>
          <p:cNvPr id="9" name="Foliennummernplatzhalter 8"/>
          <p:cNvSpPr>
            <a:spLocks noGrp="1"/>
          </p:cNvSpPr>
          <p:nvPr>
            <p:ph type="sldNum" sz="quarter" idx="12"/>
          </p:nvPr>
        </p:nvSpPr>
        <p:spPr/>
        <p:txBody>
          <a:bodyPr/>
          <a:lstStyle/>
          <a:p>
            <a:fld id="{D3992D39-5F14-4442-9791-A9DFFF91B0E2}"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9771312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F2C739D7-DAD4-4B9D-A389-35C6460443D3}" type="datetimeFigureOut">
              <a:rPr lang="de-DE" smtClean="0">
                <a:solidFill>
                  <a:prstClr val="black">
                    <a:tint val="75000"/>
                  </a:prstClr>
                </a:solidFill>
              </a:rPr>
              <a:pPr/>
              <a:t>05.01.2014</a:t>
            </a:fld>
            <a:endParaRPr lang="de-DE">
              <a:solidFill>
                <a:prstClr val="black">
                  <a:tint val="75000"/>
                </a:prstClr>
              </a:solidFill>
            </a:endParaRPr>
          </a:p>
        </p:txBody>
      </p:sp>
      <p:sp>
        <p:nvSpPr>
          <p:cNvPr id="4" name="Fußzeilenplatzhalter 3"/>
          <p:cNvSpPr>
            <a:spLocks noGrp="1"/>
          </p:cNvSpPr>
          <p:nvPr>
            <p:ph type="ftr" sz="quarter" idx="11"/>
          </p:nvPr>
        </p:nvSpPr>
        <p:spPr/>
        <p:txBody>
          <a:bodyPr/>
          <a:lstStyle/>
          <a:p>
            <a:endParaRPr lang="de-DE">
              <a:solidFill>
                <a:prstClr val="black">
                  <a:tint val="75000"/>
                </a:prstClr>
              </a:solidFill>
            </a:endParaRPr>
          </a:p>
        </p:txBody>
      </p:sp>
      <p:sp>
        <p:nvSpPr>
          <p:cNvPr id="5" name="Foliennummernplatzhalter 4"/>
          <p:cNvSpPr>
            <a:spLocks noGrp="1"/>
          </p:cNvSpPr>
          <p:nvPr>
            <p:ph type="sldNum" sz="quarter" idx="12"/>
          </p:nvPr>
        </p:nvSpPr>
        <p:spPr/>
        <p:txBody>
          <a:bodyPr/>
          <a:lstStyle/>
          <a:p>
            <a:fld id="{D3992D39-5F14-4442-9791-A9DFFF91B0E2}"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062579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2C739D7-DAD4-4B9D-A389-35C6460443D3}" type="datetimeFigureOut">
              <a:rPr lang="de-DE" smtClean="0">
                <a:solidFill>
                  <a:prstClr val="black">
                    <a:tint val="75000"/>
                  </a:prstClr>
                </a:solidFill>
              </a:rPr>
              <a:pPr/>
              <a:t>05.01.2014</a:t>
            </a:fld>
            <a:endParaRPr lang="de-DE">
              <a:solidFill>
                <a:prstClr val="black">
                  <a:tint val="75000"/>
                </a:prstClr>
              </a:solidFill>
            </a:endParaRPr>
          </a:p>
        </p:txBody>
      </p:sp>
      <p:sp>
        <p:nvSpPr>
          <p:cNvPr id="3" name="Fußzeilenplatzhalter 2"/>
          <p:cNvSpPr>
            <a:spLocks noGrp="1"/>
          </p:cNvSpPr>
          <p:nvPr>
            <p:ph type="ftr" sz="quarter" idx="11"/>
          </p:nvPr>
        </p:nvSpPr>
        <p:spPr/>
        <p:txBody>
          <a:bodyPr/>
          <a:lstStyle/>
          <a:p>
            <a:endParaRPr lang="de-DE">
              <a:solidFill>
                <a:prstClr val="black">
                  <a:tint val="75000"/>
                </a:prstClr>
              </a:solidFill>
            </a:endParaRPr>
          </a:p>
        </p:txBody>
      </p:sp>
      <p:sp>
        <p:nvSpPr>
          <p:cNvPr id="4" name="Foliennummernplatzhalter 3"/>
          <p:cNvSpPr>
            <a:spLocks noGrp="1"/>
          </p:cNvSpPr>
          <p:nvPr>
            <p:ph type="sldNum" sz="quarter" idx="12"/>
          </p:nvPr>
        </p:nvSpPr>
        <p:spPr/>
        <p:txBody>
          <a:bodyPr/>
          <a:lstStyle/>
          <a:p>
            <a:fld id="{D3992D39-5F14-4442-9791-A9DFFF91B0E2}"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78254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2C739D7-DAD4-4B9D-A389-35C6460443D3}" type="datetimeFigureOut">
              <a:rPr lang="de-DE" smtClean="0">
                <a:solidFill>
                  <a:prstClr val="black">
                    <a:tint val="75000"/>
                  </a:prstClr>
                </a:solidFill>
              </a:rPr>
              <a:pPr/>
              <a:t>05.01.2014</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D3992D39-5F14-4442-9791-A9DFFF91B0E2}"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720483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C83DF99-AE38-41D5-97BC-B4A793187EBC}" type="datetimeFigureOut">
              <a:rPr lang="de-DE" smtClean="0">
                <a:solidFill>
                  <a:prstClr val="black">
                    <a:tint val="75000"/>
                  </a:prstClr>
                </a:solidFill>
              </a:rPr>
              <a:pPr/>
              <a:t>05.01.2014</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74328199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2C739D7-DAD4-4B9D-A389-35C6460443D3}" type="datetimeFigureOut">
              <a:rPr lang="de-DE" smtClean="0">
                <a:solidFill>
                  <a:prstClr val="black">
                    <a:tint val="75000"/>
                  </a:prstClr>
                </a:solidFill>
              </a:rPr>
              <a:pPr/>
              <a:t>05.01.2014</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D3992D39-5F14-4442-9791-A9DFFF91B0E2}"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8273414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2C739D7-DAD4-4B9D-A389-35C6460443D3}" type="datetimeFigureOut">
              <a:rPr lang="de-DE" smtClean="0">
                <a:solidFill>
                  <a:prstClr val="black">
                    <a:tint val="75000"/>
                  </a:prstClr>
                </a:solidFill>
              </a:rPr>
              <a:pPr/>
              <a:t>05.01.2014</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D3992D39-5F14-4442-9791-A9DFFF91B0E2}"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3897721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2C739D7-DAD4-4B9D-A389-35C6460443D3}" type="datetimeFigureOut">
              <a:rPr lang="de-DE" smtClean="0">
                <a:solidFill>
                  <a:prstClr val="black">
                    <a:tint val="75000"/>
                  </a:prstClr>
                </a:solidFill>
              </a:rPr>
              <a:pPr/>
              <a:t>05.01.2014</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D3992D39-5F14-4442-9791-A9DFFF91B0E2}"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82657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BC83DF99-AE38-41D5-97BC-B4A793187EBC}" type="datetimeFigureOut">
              <a:rPr lang="de-DE" smtClean="0">
                <a:solidFill>
                  <a:prstClr val="black">
                    <a:tint val="75000"/>
                  </a:prstClr>
                </a:solidFill>
              </a:rPr>
              <a:pPr/>
              <a:t>05.01.2014</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2959230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C83DF99-AE38-41D5-97BC-B4A793187EBC}" type="datetimeFigureOut">
              <a:rPr lang="de-DE" smtClean="0">
                <a:solidFill>
                  <a:prstClr val="black">
                    <a:tint val="75000"/>
                  </a:prstClr>
                </a:solidFill>
              </a:rPr>
              <a:pPr/>
              <a:t>05.01.2014</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45372793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C83DF99-AE38-41D5-97BC-B4A793187EBC}" type="datetimeFigureOut">
              <a:rPr lang="de-DE" smtClean="0">
                <a:solidFill>
                  <a:prstClr val="black">
                    <a:tint val="75000"/>
                  </a:prstClr>
                </a:solidFill>
              </a:rPr>
              <a:pPr/>
              <a:t>05.01.2014</a:t>
            </a:fld>
            <a:endParaRPr lang="de-DE">
              <a:solidFill>
                <a:prstClr val="black">
                  <a:tint val="75000"/>
                </a:prstClr>
              </a:solidFill>
            </a:endParaRPr>
          </a:p>
        </p:txBody>
      </p:sp>
      <p:sp>
        <p:nvSpPr>
          <p:cNvPr id="8" name="Fußzeilenplatzhalter 7"/>
          <p:cNvSpPr>
            <a:spLocks noGrp="1"/>
          </p:cNvSpPr>
          <p:nvPr>
            <p:ph type="ftr" sz="quarter" idx="11"/>
          </p:nvPr>
        </p:nvSpPr>
        <p:spPr/>
        <p:txBody>
          <a:bodyPr/>
          <a:lstStyle/>
          <a:p>
            <a:endParaRPr lang="de-DE">
              <a:solidFill>
                <a:prstClr val="black">
                  <a:tint val="75000"/>
                </a:prstClr>
              </a:solidFill>
            </a:endParaRPr>
          </a:p>
        </p:txBody>
      </p:sp>
      <p:sp>
        <p:nvSpPr>
          <p:cNvPr id="9" name="Foliennummernplatzhalter 8"/>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7545211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C83DF99-AE38-41D5-97BC-B4A793187EBC}" type="datetimeFigureOut">
              <a:rPr lang="de-DE" smtClean="0">
                <a:solidFill>
                  <a:prstClr val="black">
                    <a:tint val="75000"/>
                  </a:prstClr>
                </a:solidFill>
              </a:rPr>
              <a:pPr/>
              <a:t>05.01.2014</a:t>
            </a:fld>
            <a:endParaRPr lang="de-DE">
              <a:solidFill>
                <a:prstClr val="black">
                  <a:tint val="75000"/>
                </a:prstClr>
              </a:solidFill>
            </a:endParaRPr>
          </a:p>
        </p:txBody>
      </p:sp>
      <p:sp>
        <p:nvSpPr>
          <p:cNvPr id="4" name="Fußzeilenplatzhalter 3"/>
          <p:cNvSpPr>
            <a:spLocks noGrp="1"/>
          </p:cNvSpPr>
          <p:nvPr>
            <p:ph type="ftr" sz="quarter" idx="11"/>
          </p:nvPr>
        </p:nvSpPr>
        <p:spPr/>
        <p:txBody>
          <a:bodyPr/>
          <a:lstStyle/>
          <a:p>
            <a:endParaRPr lang="de-DE">
              <a:solidFill>
                <a:prstClr val="black">
                  <a:tint val="75000"/>
                </a:prstClr>
              </a:solidFill>
            </a:endParaRPr>
          </a:p>
        </p:txBody>
      </p:sp>
      <p:sp>
        <p:nvSpPr>
          <p:cNvPr id="5" name="Foliennummernplatzhalter 4"/>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18169375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C83DF99-AE38-41D5-97BC-B4A793187EBC}" type="datetimeFigureOut">
              <a:rPr lang="de-DE" smtClean="0">
                <a:solidFill>
                  <a:prstClr val="black">
                    <a:tint val="75000"/>
                  </a:prstClr>
                </a:solidFill>
              </a:rPr>
              <a:pPr/>
              <a:t>05.01.2014</a:t>
            </a:fld>
            <a:endParaRPr lang="de-DE">
              <a:solidFill>
                <a:prstClr val="black">
                  <a:tint val="75000"/>
                </a:prstClr>
              </a:solidFill>
            </a:endParaRPr>
          </a:p>
        </p:txBody>
      </p:sp>
      <p:sp>
        <p:nvSpPr>
          <p:cNvPr id="3" name="Fußzeilenplatzhalter 2"/>
          <p:cNvSpPr>
            <a:spLocks noGrp="1"/>
          </p:cNvSpPr>
          <p:nvPr>
            <p:ph type="ftr" sz="quarter" idx="11"/>
          </p:nvPr>
        </p:nvSpPr>
        <p:spPr/>
        <p:txBody>
          <a:bodyPr/>
          <a:lstStyle/>
          <a:p>
            <a:endParaRPr lang="de-DE">
              <a:solidFill>
                <a:prstClr val="black">
                  <a:tint val="75000"/>
                </a:prstClr>
              </a:solidFill>
            </a:endParaRPr>
          </a:p>
        </p:txBody>
      </p:sp>
      <p:sp>
        <p:nvSpPr>
          <p:cNvPr id="4" name="Foliennummernplatzhalter 3"/>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62125949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C83DF99-AE38-41D5-97BC-B4A793187EBC}" type="datetimeFigureOut">
              <a:rPr lang="de-DE" smtClean="0">
                <a:solidFill>
                  <a:prstClr val="black">
                    <a:tint val="75000"/>
                  </a:prstClr>
                </a:solidFill>
              </a:rPr>
              <a:pPr/>
              <a:t>05.01.2014</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3950859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C83DF99-AE38-41D5-97BC-B4A793187EBC}" type="datetimeFigureOut">
              <a:rPr lang="de-DE" smtClean="0">
                <a:solidFill>
                  <a:prstClr val="black">
                    <a:tint val="75000"/>
                  </a:prstClr>
                </a:solidFill>
              </a:rPr>
              <a:pPr/>
              <a:t>05.01.2014</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0247015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83DF99-AE38-41D5-97BC-B4A793187EBC}" type="datetimeFigureOut">
              <a:rPr lang="de-DE" smtClean="0">
                <a:solidFill>
                  <a:prstClr val="black">
                    <a:tint val="75000"/>
                  </a:prstClr>
                </a:solidFill>
              </a:rPr>
              <a:pPr/>
              <a:t>05.01.2014</a:t>
            </a:fld>
            <a:endParaRPr lang="de-DE">
              <a:solidFill>
                <a:prstClr val="black">
                  <a:tint val="75000"/>
                </a:prstClr>
              </a:solidFill>
            </a:endParaRP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solidFill>
                <a:prstClr val="black">
                  <a:tint val="75000"/>
                </a:prstClr>
              </a:solidFill>
            </a:endParaRP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785020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C739D7-DAD4-4B9D-A389-35C6460443D3}" type="datetimeFigureOut">
              <a:rPr lang="de-DE" smtClean="0">
                <a:solidFill>
                  <a:prstClr val="black">
                    <a:tint val="75000"/>
                  </a:prstClr>
                </a:solidFill>
              </a:rPr>
              <a:pPr/>
              <a:t>05.01.2014</a:t>
            </a:fld>
            <a:endParaRPr lang="de-DE">
              <a:solidFill>
                <a:prstClr val="black">
                  <a:tint val="75000"/>
                </a:prstClr>
              </a:solidFill>
            </a:endParaRP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solidFill>
                <a:prstClr val="black">
                  <a:tint val="75000"/>
                </a:prstClr>
              </a:solidFill>
            </a:endParaRP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992D39-5F14-4442-9791-A9DFFF91B0E2}"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9231291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lassbeck-economics.de/author/wolfgang-waldn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548681"/>
            <a:ext cx="7772400" cy="1440159"/>
          </a:xfrm>
        </p:spPr>
        <p:txBody>
          <a:bodyPr>
            <a:noAutofit/>
          </a:bodyPr>
          <a:lstStyle/>
          <a:p>
            <a:r>
              <a:rPr lang="de-DE" dirty="0" smtClean="0"/>
              <a:t>Die Monetäre Theorie der Produktion von Keynes</a:t>
            </a:r>
            <a:endParaRPr lang="de-DE" dirty="0"/>
          </a:p>
        </p:txBody>
      </p:sp>
      <p:sp>
        <p:nvSpPr>
          <p:cNvPr id="4" name="Untertitel 3"/>
          <p:cNvSpPr>
            <a:spLocks noGrp="1"/>
          </p:cNvSpPr>
          <p:nvPr>
            <p:ph type="subTitle" idx="1"/>
          </p:nvPr>
        </p:nvSpPr>
        <p:spPr>
          <a:xfrm>
            <a:off x="899592" y="3886200"/>
            <a:ext cx="7848872" cy="2063080"/>
          </a:xfrm>
        </p:spPr>
        <p:txBody>
          <a:bodyPr>
            <a:normAutofit/>
          </a:bodyPr>
          <a:lstStyle/>
          <a:p>
            <a:pPr algn="l"/>
            <a:r>
              <a:rPr lang="de-DE" sz="2800" dirty="0" smtClean="0"/>
              <a:t>Die Grafiken zur </a:t>
            </a:r>
            <a:r>
              <a:rPr lang="de-DE" sz="2800" dirty="0" smtClean="0">
                <a:hlinkClick r:id="rId3"/>
              </a:rPr>
              <a:t>Artikelserie bei Flassbeck-Economics</a:t>
            </a:r>
            <a:r>
              <a:rPr lang="de-DE" sz="2800" dirty="0" smtClean="0"/>
              <a:t> von Wolfgang Waldner:</a:t>
            </a:r>
          </a:p>
          <a:p>
            <a:pPr algn="l"/>
            <a:r>
              <a:rPr lang="de-DE" sz="2800" dirty="0" smtClean="0"/>
              <a:t>Zur freien Verfügung auch ohne Nennung des Urhebers lizensiert mit </a:t>
            </a:r>
            <a:r>
              <a:rPr lang="de-DE" sz="2800" i="1" dirty="0" err="1" smtClean="0"/>
              <a:t>creative</a:t>
            </a:r>
            <a:r>
              <a:rPr lang="de-DE" sz="2800" i="1" dirty="0" smtClean="0"/>
              <a:t> </a:t>
            </a:r>
            <a:r>
              <a:rPr lang="de-DE" sz="2800" i="1" dirty="0" err="1" smtClean="0"/>
              <a:t>commons</a:t>
            </a:r>
            <a:r>
              <a:rPr lang="de-DE" sz="2800" i="1" dirty="0" smtClean="0"/>
              <a:t> </a:t>
            </a:r>
            <a:r>
              <a:rPr lang="de-DE" sz="2800" i="1" dirty="0" err="1" smtClean="0"/>
              <a:t>zero</a:t>
            </a:r>
            <a:r>
              <a:rPr lang="de-DE" sz="2800" dirty="0" smtClean="0"/>
              <a:t>.</a:t>
            </a:r>
            <a:endParaRPr lang="de-DE" sz="2800" dirty="0"/>
          </a:p>
        </p:txBody>
      </p:sp>
    </p:spTree>
    <p:extLst>
      <p:ext uri="{BB962C8B-B14F-4D97-AF65-F5344CB8AC3E}">
        <p14:creationId xmlns:p14="http://schemas.microsoft.com/office/powerpoint/2010/main" val="3266212158"/>
      </p:ext>
    </p:extLst>
  </p:cSld>
  <p:clrMapOvr>
    <a:masterClrMapping/>
  </p:clrMapOvr>
  <mc:AlternateContent xmlns:mc="http://schemas.openxmlformats.org/markup-compatibility/2006" xmlns:p14="http://schemas.microsoft.com/office/powerpoint/2010/main">
    <mc:Choice Requires="p14">
      <p:transition spd="slow" p14:dur="2000" advTm="120000"/>
    </mc:Choice>
    <mc:Fallback xmlns="">
      <p:transition spd="slow" advTm="120000"/>
    </mc:Fallback>
  </mc:AlternateContent>
  <p:timing>
    <p:tnLst>
      <p:par>
        <p:cTn id="1" dur="indefinite" restart="never" nodeType="tmRoot"/>
      </p:par>
    </p:tnLst>
  </p:timing>
  <p:extLst mod="1">
    <p:ext uri="{3A86A75C-4F4B-4683-9AE1-C65F6400EC91}">
      <p14:laserTraceLst xmlns:p14="http://schemas.microsoft.com/office/powerpoint/2010/main">
        <p14:tracePtLst>
          <p14:tracePt t="126710" x="6381750" y="3397250"/>
          <p14:tracePt t="127026" x="6369050" y="3397250"/>
          <p14:tracePt t="127037" x="6350000" y="3397250"/>
          <p14:tracePt t="127037" x="6330950" y="3403600"/>
          <p14:tracePt t="127044" x="6292850" y="3409950"/>
          <p14:tracePt t="127061" x="6267450" y="3416300"/>
          <p14:tracePt t="127078" x="6248400" y="3416300"/>
          <p14:tracePt t="127095" x="6235700" y="3416300"/>
          <p14:tracePt t="127111" x="6216650" y="3416300"/>
          <p14:tracePt t="127128" x="6191250" y="3422650"/>
          <p14:tracePt t="127145" x="6134100" y="3429000"/>
          <p14:tracePt t="127162" x="6096000" y="3429000"/>
          <p14:tracePt t="127178" x="6064250" y="3429000"/>
          <p14:tracePt t="127195" x="6026150" y="3429000"/>
          <p14:tracePt t="127212" x="6000750" y="3429000"/>
          <p14:tracePt t="127228" x="5962650" y="3429000"/>
          <p14:tracePt t="127245" x="5911850" y="3429000"/>
          <p14:tracePt t="127262" x="5861050" y="3429000"/>
          <p14:tracePt t="127279" x="5810250" y="3429000"/>
          <p14:tracePt t="127295" x="5746750" y="3435350"/>
          <p14:tracePt t="127312" x="5670550" y="3435350"/>
          <p14:tracePt t="127329" x="5581650" y="3435350"/>
          <p14:tracePt t="127346" x="5530850" y="3435350"/>
          <p14:tracePt t="127363" x="5486400" y="3435350"/>
          <p14:tracePt t="127379" x="5448300" y="3435350"/>
          <p14:tracePt t="127396" x="5403850" y="3435350"/>
          <p14:tracePt t="127412" x="5359400" y="3435350"/>
          <p14:tracePt t="127429" x="5302250" y="3435350"/>
          <p14:tracePt t="127446" x="5251450" y="3435350"/>
          <p14:tracePt t="127463" x="5207000" y="3435350"/>
          <p14:tracePt t="127480" x="5162550" y="3435350"/>
          <p14:tracePt t="127496" x="5124450" y="3435350"/>
          <p14:tracePt t="127513" x="5054600" y="3435350"/>
          <p14:tracePt t="127530" x="4991100" y="3435350"/>
          <p14:tracePt t="127547" x="4927600" y="3435350"/>
          <p14:tracePt t="127563" x="4870450" y="3435350"/>
          <p14:tracePt t="127580" x="4813300" y="3435350"/>
          <p14:tracePt t="127597" x="4768850" y="3435350"/>
          <p14:tracePt t="127613" x="4724400" y="3435350"/>
          <p14:tracePt t="127630" x="4660900" y="3435350"/>
          <p14:tracePt t="127647" x="4591050" y="3435350"/>
          <p14:tracePt t="127664" x="4521200" y="3435350"/>
          <p14:tracePt t="127680" x="4457700" y="3435350"/>
          <p14:tracePt t="127680" x="4432300" y="3435350"/>
          <p14:tracePt t="127697" x="4375150" y="3435350"/>
          <p14:tracePt t="127714" x="4330700" y="3435350"/>
          <p14:tracePt t="127731" x="4279900" y="3435350"/>
          <p14:tracePt t="127747" x="4222750" y="3435350"/>
          <p14:tracePt t="127764" x="4178300" y="3435350"/>
          <p14:tracePt t="127781" x="4127500" y="3435350"/>
          <p14:tracePt t="127798" x="4089400" y="3435350"/>
          <p14:tracePt t="127814" x="4044950" y="3435350"/>
          <p14:tracePt t="127831" x="3994150" y="3435350"/>
          <p14:tracePt t="127848" x="3930650" y="3435350"/>
          <p14:tracePt t="127865" x="3860800" y="3435350"/>
          <p14:tracePt t="127882" x="3810000" y="3435350"/>
          <p14:tracePt t="127898" x="3771900" y="3435350"/>
          <p14:tracePt t="127915" x="3746500" y="3435350"/>
          <p14:tracePt t="127932" x="3721100" y="3435350"/>
          <p14:tracePt t="127948" x="3676650" y="3435350"/>
          <p14:tracePt t="127965" x="3644900" y="3435350"/>
          <p14:tracePt t="127982" x="3606800" y="3435350"/>
          <p14:tracePt t="127999" x="3562350" y="3435350"/>
          <p14:tracePt t="128015" x="3530600" y="3435350"/>
          <p14:tracePt t="128032" x="3517900" y="3429000"/>
          <p14:tracePt t="128137" x="3511550" y="3429000"/>
          <p14:tracePt t="128145" x="3492500" y="3429000"/>
          <p14:tracePt t="128159" x="3467100" y="3429000"/>
          <p14:tracePt t="128159" x="3448050" y="3422650"/>
          <p14:tracePt t="128166" x="3422650" y="3422650"/>
          <p14:tracePt t="128183" x="3409950" y="3422650"/>
          <p14:tracePt t="128200" x="3384550" y="3416300"/>
          <p14:tracePt t="128216" x="3371850" y="3416300"/>
          <p14:tracePt t="128233" x="3365500" y="3409950"/>
          <p14:tracePt t="128393" x="3384550" y="3409950"/>
          <p14:tracePt t="128401" x="3429000" y="3409950"/>
          <p14:tracePt t="128418" x="3454400" y="3416300"/>
          <p14:tracePt t="128418" x="3498850" y="3416300"/>
          <p14:tracePt t="128434" x="3543300" y="3416300"/>
          <p14:tracePt t="128451" x="3600450" y="3422650"/>
          <p14:tracePt t="128467" x="3663950" y="3429000"/>
          <p14:tracePt t="128484" x="3727450" y="3441700"/>
          <p14:tracePt t="128501" x="3803650" y="3448050"/>
          <p14:tracePt t="128518" x="3873500" y="3454400"/>
          <p14:tracePt t="128534" x="3962400" y="3467100"/>
          <p14:tracePt t="128551" x="4051300" y="3473450"/>
          <p14:tracePt t="128568" x="4140200" y="3486150"/>
          <p14:tracePt t="128585" x="4254500" y="3505200"/>
          <p14:tracePt t="128601" x="4330700" y="3517900"/>
          <p14:tracePt t="128618" x="4400550" y="3524250"/>
          <p14:tracePt t="128635" x="4489450" y="3536950"/>
          <p14:tracePt t="128652" x="4578350" y="3549650"/>
          <p14:tracePt t="128668" x="4673600" y="3562350"/>
          <p14:tracePt t="128685" x="4749800" y="3562350"/>
          <p14:tracePt t="128702" x="4832350" y="3568700"/>
          <p14:tracePt t="128719" x="4914900" y="3568700"/>
          <p14:tracePt t="128736" x="4991100" y="3568700"/>
          <p14:tracePt t="128752" x="5067300" y="3568700"/>
          <p14:tracePt t="128769" x="5187950" y="3568700"/>
          <p14:tracePt t="128786" x="5257800" y="3568700"/>
          <p14:tracePt t="128802" x="5327650" y="3568700"/>
          <p14:tracePt t="128819" x="5391150" y="3568700"/>
          <p14:tracePt t="128836" x="5441950" y="3568700"/>
          <p14:tracePt t="128853" x="5486400" y="3568700"/>
          <p14:tracePt t="128869" x="5518150" y="3568700"/>
          <p14:tracePt t="128886" x="5549900" y="3568700"/>
          <p14:tracePt t="128903" x="5594350" y="3568700"/>
          <p14:tracePt t="128920" x="5645150" y="3568700"/>
          <p14:tracePt t="128936" x="5695950" y="3568700"/>
          <p14:tracePt t="128953" x="5778500" y="3568700"/>
          <p14:tracePt t="128970" x="5803900" y="3568700"/>
          <p14:tracePt t="128987" x="5816600" y="3568700"/>
          <p14:tracePt t="129003" x="5822950" y="3568700"/>
          <p14:tracePt t="129020" x="5835650" y="3568700"/>
          <p14:tracePt t="129037" x="5842000" y="3568700"/>
          <p14:tracePt t="129054" x="5854700" y="3562350"/>
          <p14:tracePt t="129090" x="5867400" y="3556000"/>
          <p14:tracePt t="129106" x="5873750" y="3556000"/>
          <p14:tracePt t="129108" x="5886450" y="3549650"/>
          <p14:tracePt t="129122" x="5905500" y="3543300"/>
          <p14:tracePt t="129138" x="5924550" y="3543300"/>
          <p14:tracePt t="129155" x="5937250" y="3536950"/>
          <p14:tracePt t="129172" x="5943600" y="3530600"/>
          <p14:tracePt t="129210" x="5949950" y="3530600"/>
          <p14:tracePt t="129218" x="5956300" y="3530600"/>
          <p14:tracePt t="129226" x="5981700" y="3530600"/>
          <p14:tracePt t="129240" x="6013450" y="3530600"/>
          <p14:tracePt t="129255" x="6038850" y="3530600"/>
          <p14:tracePt t="129272" x="6051550" y="3530600"/>
          <p14:tracePt t="129289" x="6057900" y="3524250"/>
          <p14:tracePt t="129306" x="6076950" y="3517900"/>
          <p14:tracePt t="129322" x="6089650" y="3511550"/>
          <p14:tracePt t="129339" x="6096000" y="3505200"/>
          <p14:tracePt t="129356" x="6108700" y="3505200"/>
          <p14:tracePt t="129373" x="6115050" y="3498850"/>
          <p14:tracePt t="129389" x="6127750" y="3498850"/>
          <p14:tracePt t="129406" x="6140450" y="3492500"/>
          <p14:tracePt t="129423" x="6165850" y="3486150"/>
          <p14:tracePt t="129440" x="6178550" y="3486150"/>
          <p14:tracePt t="129456" x="6191250" y="3486150"/>
          <p14:tracePt t="129473" x="6210300" y="3473450"/>
          <p14:tracePt t="129490" x="6223000" y="3467100"/>
          <p14:tracePt t="129507" x="6235700" y="3467100"/>
          <p14:tracePt t="129523" x="6242050" y="3460750"/>
          <p14:tracePt t="129540" x="6248400" y="3454400"/>
          <p14:tracePt t="129557" x="6267450" y="3448050"/>
          <p14:tracePt t="129574" x="6292850" y="3441700"/>
          <p14:tracePt t="129590" x="6311900" y="3435350"/>
          <p14:tracePt t="129607" x="6337300" y="3435350"/>
          <p14:tracePt t="130232" x="0" y="0"/>
        </p14:tracePtLst>
      </p14:laserTraceLst>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259632" y="2420888"/>
            <a:ext cx="1800200" cy="2029722"/>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Konsumgüter</a:t>
            </a:r>
            <a:endParaRPr lang="de-DE" dirty="0"/>
          </a:p>
        </p:txBody>
      </p:sp>
      <p:sp>
        <p:nvSpPr>
          <p:cNvPr id="5" name="Rechteck 4"/>
          <p:cNvSpPr/>
          <p:nvPr/>
        </p:nvSpPr>
        <p:spPr>
          <a:xfrm>
            <a:off x="1259632" y="1506488"/>
            <a:ext cx="1800200" cy="9144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Investition</a:t>
            </a:r>
            <a:endParaRPr lang="de-DE" dirty="0"/>
          </a:p>
        </p:txBody>
      </p:sp>
      <p:sp>
        <p:nvSpPr>
          <p:cNvPr id="6" name="Textfeld 5"/>
          <p:cNvSpPr txBox="1"/>
          <p:nvPr/>
        </p:nvSpPr>
        <p:spPr>
          <a:xfrm>
            <a:off x="1259632" y="4441482"/>
            <a:ext cx="1800200" cy="2031325"/>
          </a:xfrm>
          <a:prstGeom prst="rect">
            <a:avLst/>
          </a:prstGeom>
          <a:noFill/>
        </p:spPr>
        <p:txBody>
          <a:bodyPr wrap="square" rtlCol="0">
            <a:spAutoFit/>
          </a:bodyPr>
          <a:lstStyle/>
          <a:p>
            <a:r>
              <a:rPr lang="de-DE" dirty="0" smtClean="0"/>
              <a:t>Unternehmen:</a:t>
            </a:r>
          </a:p>
          <a:p>
            <a:pPr algn="ctr"/>
            <a:r>
              <a:rPr lang="de-DE" dirty="0" smtClean="0"/>
              <a:t>Y = C + I</a:t>
            </a:r>
          </a:p>
          <a:p>
            <a:r>
              <a:rPr lang="de-DE" dirty="0" smtClean="0"/>
              <a:t>Produktion für Investition und Konsum schafft Einkommen der Haushalte.</a:t>
            </a:r>
            <a:endParaRPr lang="de-DE" dirty="0"/>
          </a:p>
        </p:txBody>
      </p:sp>
      <p:sp>
        <p:nvSpPr>
          <p:cNvPr id="7" name="Pfeil nach rechts 6"/>
          <p:cNvSpPr/>
          <p:nvPr/>
        </p:nvSpPr>
        <p:spPr>
          <a:xfrm>
            <a:off x="3270952" y="5004607"/>
            <a:ext cx="2304256" cy="92333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Einkommen</a:t>
            </a:r>
            <a:endParaRPr lang="de-DE" dirty="0"/>
          </a:p>
        </p:txBody>
      </p:sp>
      <p:sp>
        <p:nvSpPr>
          <p:cNvPr id="8" name="Rechteck 7"/>
          <p:cNvSpPr/>
          <p:nvPr/>
        </p:nvSpPr>
        <p:spPr>
          <a:xfrm>
            <a:off x="5724128" y="2420888"/>
            <a:ext cx="1800200" cy="2020594"/>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a:t>
            </a:r>
            <a:endParaRPr lang="de-DE" dirty="0"/>
          </a:p>
        </p:txBody>
      </p:sp>
      <p:sp>
        <p:nvSpPr>
          <p:cNvPr id="9" name="Rechteck 8"/>
          <p:cNvSpPr/>
          <p:nvPr/>
        </p:nvSpPr>
        <p:spPr>
          <a:xfrm>
            <a:off x="5724128" y="1506488"/>
            <a:ext cx="1800200" cy="9144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Ersparnis</a:t>
            </a:r>
            <a:endParaRPr lang="de-DE" dirty="0"/>
          </a:p>
        </p:txBody>
      </p:sp>
      <p:sp>
        <p:nvSpPr>
          <p:cNvPr id="10" name="Pfeil nach links 9"/>
          <p:cNvSpPr/>
          <p:nvPr/>
        </p:nvSpPr>
        <p:spPr>
          <a:xfrm>
            <a:off x="3275856" y="1628800"/>
            <a:ext cx="2304256" cy="595485"/>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finanziert (S = I)</a:t>
            </a:r>
            <a:endParaRPr lang="de-DE" dirty="0"/>
          </a:p>
        </p:txBody>
      </p:sp>
      <p:sp>
        <p:nvSpPr>
          <p:cNvPr id="11" name="Pfeil nach links 10"/>
          <p:cNvSpPr/>
          <p:nvPr/>
        </p:nvSpPr>
        <p:spPr>
          <a:xfrm>
            <a:off x="3275856" y="3068960"/>
            <a:ext cx="2304256" cy="72008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kauft</a:t>
            </a:r>
            <a:endParaRPr lang="de-DE" dirty="0"/>
          </a:p>
        </p:txBody>
      </p:sp>
      <p:sp>
        <p:nvSpPr>
          <p:cNvPr id="12" name="Textfeld 11"/>
          <p:cNvSpPr txBox="1"/>
          <p:nvPr/>
        </p:nvSpPr>
        <p:spPr>
          <a:xfrm>
            <a:off x="5724128" y="4450610"/>
            <a:ext cx="1800200" cy="2031325"/>
          </a:xfrm>
          <a:prstGeom prst="rect">
            <a:avLst/>
          </a:prstGeom>
          <a:noFill/>
        </p:spPr>
        <p:txBody>
          <a:bodyPr wrap="square" rtlCol="0">
            <a:spAutoFit/>
          </a:bodyPr>
          <a:lstStyle/>
          <a:p>
            <a:r>
              <a:rPr lang="de-DE" dirty="0" smtClean="0"/>
              <a:t>Haushalte:</a:t>
            </a:r>
          </a:p>
          <a:p>
            <a:pPr algn="ctr"/>
            <a:r>
              <a:rPr lang="de-DE" dirty="0" smtClean="0"/>
              <a:t>Y = C + S</a:t>
            </a:r>
            <a:endParaRPr lang="de-DE" dirty="0"/>
          </a:p>
          <a:p>
            <a:r>
              <a:rPr lang="de-DE" dirty="0" smtClean="0"/>
              <a:t>Das Einkommen wird ausgegeben für Konsum oder es finanziert die Investition. </a:t>
            </a:r>
            <a:endParaRPr lang="de-DE" dirty="0"/>
          </a:p>
        </p:txBody>
      </p:sp>
    </p:spTree>
    <p:extLst>
      <p:ext uri="{BB962C8B-B14F-4D97-AF65-F5344CB8AC3E}">
        <p14:creationId xmlns:p14="http://schemas.microsoft.com/office/powerpoint/2010/main" val="3742662337"/>
      </p:ext>
    </p:extLst>
  </p:cSld>
  <p:clrMapOvr>
    <a:masterClrMapping/>
  </p:clrMapOvr>
  <mc:AlternateContent xmlns:mc="http://schemas.openxmlformats.org/markup-compatibility/2006" xmlns:p14="http://schemas.microsoft.com/office/powerpoint/2010/main">
    <mc:Choice Requires="p14">
      <p:transition spd="slow" p14:dur="2000" advTm="110000"/>
    </mc:Choice>
    <mc:Fallback xmlns="">
      <p:transition spd="slow" advTm="110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259632" y="2420888"/>
            <a:ext cx="1800200" cy="2020594"/>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Konsumgüter</a:t>
            </a:r>
            <a:endParaRPr lang="de-DE" dirty="0"/>
          </a:p>
        </p:txBody>
      </p:sp>
      <p:sp>
        <p:nvSpPr>
          <p:cNvPr id="5" name="Rechteck 4"/>
          <p:cNvSpPr/>
          <p:nvPr/>
        </p:nvSpPr>
        <p:spPr>
          <a:xfrm>
            <a:off x="1259632" y="2060848"/>
            <a:ext cx="1800200" cy="3600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Investition</a:t>
            </a:r>
            <a:endParaRPr lang="de-DE" dirty="0"/>
          </a:p>
        </p:txBody>
      </p:sp>
      <p:sp>
        <p:nvSpPr>
          <p:cNvPr id="6" name="Textfeld 5"/>
          <p:cNvSpPr txBox="1"/>
          <p:nvPr/>
        </p:nvSpPr>
        <p:spPr>
          <a:xfrm>
            <a:off x="1259632" y="4441482"/>
            <a:ext cx="1944216" cy="1477328"/>
          </a:xfrm>
          <a:prstGeom prst="rect">
            <a:avLst/>
          </a:prstGeom>
          <a:noFill/>
        </p:spPr>
        <p:txBody>
          <a:bodyPr wrap="square" rtlCol="0">
            <a:spAutoFit/>
          </a:bodyPr>
          <a:lstStyle/>
          <a:p>
            <a:r>
              <a:rPr lang="de-DE" dirty="0" smtClean="0"/>
              <a:t>Unternehmen:</a:t>
            </a:r>
          </a:p>
          <a:p>
            <a:pPr algn="ctr"/>
            <a:r>
              <a:rPr lang="de-DE" dirty="0" smtClean="0"/>
              <a:t>Y = C + I</a:t>
            </a:r>
          </a:p>
          <a:p>
            <a:r>
              <a:rPr lang="de-DE" dirty="0" smtClean="0"/>
              <a:t>Die Unternehmen schränken ihre Investitionen ein.</a:t>
            </a:r>
            <a:endParaRPr lang="de-DE" dirty="0"/>
          </a:p>
        </p:txBody>
      </p:sp>
      <p:sp>
        <p:nvSpPr>
          <p:cNvPr id="7" name="Pfeil nach rechts 6"/>
          <p:cNvSpPr/>
          <p:nvPr/>
        </p:nvSpPr>
        <p:spPr>
          <a:xfrm>
            <a:off x="3270952" y="5004607"/>
            <a:ext cx="2304256" cy="92333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Einkommen</a:t>
            </a:r>
            <a:endParaRPr lang="de-DE" dirty="0"/>
          </a:p>
        </p:txBody>
      </p:sp>
      <p:sp>
        <p:nvSpPr>
          <p:cNvPr id="8" name="Rechteck 7"/>
          <p:cNvSpPr/>
          <p:nvPr/>
        </p:nvSpPr>
        <p:spPr>
          <a:xfrm>
            <a:off x="5724128" y="2420888"/>
            <a:ext cx="1800200" cy="2020594"/>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a:t>
            </a:r>
            <a:endParaRPr lang="de-DE" dirty="0"/>
          </a:p>
        </p:txBody>
      </p:sp>
      <p:sp>
        <p:nvSpPr>
          <p:cNvPr id="9" name="Rechteck 8"/>
          <p:cNvSpPr/>
          <p:nvPr/>
        </p:nvSpPr>
        <p:spPr>
          <a:xfrm>
            <a:off x="5724128" y="1506488"/>
            <a:ext cx="1800200" cy="9144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geplante Ersparnis</a:t>
            </a:r>
            <a:endParaRPr lang="de-DE" dirty="0"/>
          </a:p>
        </p:txBody>
      </p:sp>
      <p:sp>
        <p:nvSpPr>
          <p:cNvPr id="10" name="Pfeil nach links 9"/>
          <p:cNvSpPr/>
          <p:nvPr/>
        </p:nvSpPr>
        <p:spPr>
          <a:xfrm>
            <a:off x="3275856" y="1628800"/>
            <a:ext cx="2304256" cy="595485"/>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finanziert (S = I)</a:t>
            </a:r>
            <a:endParaRPr lang="de-DE" dirty="0"/>
          </a:p>
        </p:txBody>
      </p:sp>
      <p:sp>
        <p:nvSpPr>
          <p:cNvPr id="11" name="Pfeil nach links 10"/>
          <p:cNvSpPr/>
          <p:nvPr/>
        </p:nvSpPr>
        <p:spPr>
          <a:xfrm>
            <a:off x="3275856" y="3068960"/>
            <a:ext cx="2304256" cy="72008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kauft</a:t>
            </a:r>
            <a:endParaRPr lang="de-DE" dirty="0"/>
          </a:p>
        </p:txBody>
      </p:sp>
      <p:sp>
        <p:nvSpPr>
          <p:cNvPr id="12" name="Textfeld 11"/>
          <p:cNvSpPr txBox="1"/>
          <p:nvPr/>
        </p:nvSpPr>
        <p:spPr>
          <a:xfrm>
            <a:off x="5724128" y="4450610"/>
            <a:ext cx="1944216" cy="1754326"/>
          </a:xfrm>
          <a:prstGeom prst="rect">
            <a:avLst/>
          </a:prstGeom>
          <a:noFill/>
        </p:spPr>
        <p:txBody>
          <a:bodyPr wrap="square" rtlCol="0">
            <a:spAutoFit/>
          </a:bodyPr>
          <a:lstStyle/>
          <a:p>
            <a:r>
              <a:rPr lang="de-DE" dirty="0" smtClean="0"/>
              <a:t>Haushalte:</a:t>
            </a:r>
          </a:p>
          <a:p>
            <a:pPr algn="ctr"/>
            <a:r>
              <a:rPr lang="de-DE" dirty="0" smtClean="0"/>
              <a:t>Y = C + S</a:t>
            </a:r>
          </a:p>
          <a:p>
            <a:r>
              <a:rPr lang="de-DE" dirty="0" smtClean="0"/>
              <a:t>Konsumverzicht soll Ersparnisse ermöglichen</a:t>
            </a:r>
            <a:endParaRPr lang="de-DE" dirty="0"/>
          </a:p>
          <a:p>
            <a:r>
              <a:rPr lang="de-DE" dirty="0" smtClean="0"/>
              <a:t>   </a:t>
            </a:r>
            <a:endParaRPr lang="de-DE" dirty="0"/>
          </a:p>
        </p:txBody>
      </p:sp>
      <p:sp>
        <p:nvSpPr>
          <p:cNvPr id="3" name="Rechteck 2"/>
          <p:cNvSpPr/>
          <p:nvPr/>
        </p:nvSpPr>
        <p:spPr>
          <a:xfrm>
            <a:off x="1259632" y="1506488"/>
            <a:ext cx="1800200" cy="55436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Produktionslücke</a:t>
            </a:r>
            <a:endParaRPr lang="de-DE" dirty="0"/>
          </a:p>
        </p:txBody>
      </p:sp>
    </p:spTree>
    <p:extLst>
      <p:ext uri="{BB962C8B-B14F-4D97-AF65-F5344CB8AC3E}">
        <p14:creationId xmlns:p14="http://schemas.microsoft.com/office/powerpoint/2010/main" val="3990172485"/>
      </p:ext>
    </p:extLst>
  </p:cSld>
  <p:clrMapOvr>
    <a:masterClrMapping/>
  </p:clrMapOvr>
  <mc:AlternateContent xmlns:mc="http://schemas.openxmlformats.org/markup-compatibility/2006" xmlns:p14="http://schemas.microsoft.com/office/powerpoint/2010/main">
    <mc:Choice Requires="p14">
      <p:transition spd="slow" p14:dur="2000" advTm="80000"/>
    </mc:Choice>
    <mc:Fallback xmlns="">
      <p:transition spd="slow" advTm="80000"/>
    </mc:Fallback>
  </mc:AlternateContent>
  <p:timing>
    <p:tnLst>
      <p:par>
        <p:cTn id="1" dur="indefinite" restart="never" nodeType="tmRoot"/>
      </p:par>
    </p:tnLst>
  </p:timing>
  <p:extLst mod="1">
    <p:ext uri="{3A86A75C-4F4B-4683-9AE1-C65F6400EC91}">
      <p14:laserTraceLst xmlns:p14="http://schemas.microsoft.com/office/powerpoint/2010/main">
        <p14:tracePtLst>
          <p14:tracePt t="6771" x="5264150" y="3162300"/>
          <p14:tracePt t="6782" x="5270500" y="3155950"/>
          <p14:tracePt t="6783" x="5270500" y="3149600"/>
          <p14:tracePt t="6907" x="5270500" y="3136900"/>
          <p14:tracePt t="6916" x="5270500" y="3098800"/>
          <p14:tracePt t="6923" x="5264150" y="3073400"/>
          <p14:tracePt t="6928" x="5238750" y="3022600"/>
          <p14:tracePt t="6942" x="5175250" y="2959100"/>
          <p14:tracePt t="6958" x="5118100" y="2908300"/>
          <p14:tracePt t="6975" x="5048250" y="2851150"/>
          <p14:tracePt t="6992" x="4965700" y="2806700"/>
          <p14:tracePt t="7009" x="4889500" y="2774950"/>
          <p14:tracePt t="7025" x="4787900" y="2730500"/>
          <p14:tracePt t="7042" x="4635500" y="2692400"/>
          <p14:tracePt t="7059" x="4508500" y="2673350"/>
          <p14:tracePt t="7076" x="4362450" y="2647950"/>
          <p14:tracePt t="7092" x="4210050" y="2628900"/>
          <p14:tracePt t="7109" x="4070350" y="2622550"/>
          <p14:tracePt t="7126" x="3924300" y="2622550"/>
          <p14:tracePt t="7143" x="3740150" y="2622550"/>
          <p14:tracePt t="7160" x="3524250" y="2622550"/>
          <p14:tracePt t="7176" x="3282950" y="2641600"/>
          <p14:tracePt t="7193" x="3073400" y="2692400"/>
          <p14:tracePt t="7210" x="2851150" y="2774950"/>
          <p14:tracePt t="7227" x="2559050" y="2908300"/>
          <p14:tracePt t="7243" x="2362200" y="3003550"/>
          <p14:tracePt t="7260" x="2209800" y="3086100"/>
          <p14:tracePt t="7277" x="2127250" y="3149600"/>
          <p14:tracePt t="7294" x="2082800" y="3181350"/>
          <p14:tracePt t="7310" x="2070100" y="3187700"/>
          <p14:tracePt t="7435" x="2076450" y="3187700"/>
          <p14:tracePt t="7443" x="2114550" y="3175000"/>
          <p14:tracePt t="7451" x="2228850" y="3111500"/>
          <p14:tracePt t="7461" x="2298700" y="3041650"/>
          <p14:tracePt t="7478" x="2368550" y="2952750"/>
          <p14:tracePt t="7494" x="2425700" y="2857500"/>
          <p14:tracePt t="7511" x="2514600" y="2743200"/>
          <p14:tracePt t="7528" x="2597150" y="2641600"/>
          <p14:tracePt t="7544" x="2679700" y="2540000"/>
          <p14:tracePt t="7562" x="2736850" y="2476500"/>
          <p14:tracePt t="7578" x="2832100" y="2406650"/>
          <p14:tracePt t="7595" x="2889250" y="2374900"/>
          <p14:tracePt t="7611" x="2940050" y="2355850"/>
          <p14:tracePt t="7628" x="2997200" y="2330450"/>
          <p14:tracePt t="7645" x="3060700" y="2317750"/>
          <p14:tracePt t="7662" x="3143250" y="2311400"/>
          <p14:tracePt t="7679" x="3244850" y="2298700"/>
          <p14:tracePt t="7695" x="3384550" y="2298700"/>
          <p14:tracePt t="7712" x="3568700" y="2298700"/>
          <p14:tracePt t="7729" x="3790950" y="2317750"/>
          <p14:tracePt t="7746" x="4013200" y="2362200"/>
          <p14:tracePt t="7762" x="4292600" y="2413000"/>
          <p14:tracePt t="7779" x="4514850" y="2457450"/>
          <p14:tracePt t="7796" x="4699000" y="2476500"/>
          <p14:tracePt t="7812" x="4908550" y="2508250"/>
          <p14:tracePt t="7829" x="5080000" y="2533650"/>
          <p14:tracePt t="7846" x="5245100" y="2552700"/>
          <p14:tracePt t="7863" x="5397500" y="2571750"/>
          <p14:tracePt t="7879" x="5543550" y="2590800"/>
          <p14:tracePt t="7896" x="5676900" y="2609850"/>
          <p14:tracePt t="7913" x="5778500" y="2609850"/>
          <p14:tracePt t="7930" x="5867400" y="2609850"/>
          <p14:tracePt t="7946" x="5988050" y="2609850"/>
          <p14:tracePt t="7963" x="6076950" y="2609850"/>
          <p14:tracePt t="7980" x="6178550" y="2609850"/>
          <p14:tracePt t="7997" x="6286500" y="2609850"/>
          <p14:tracePt t="8013" x="6375400" y="2609850"/>
          <p14:tracePt t="8030" x="6457950" y="2609850"/>
          <p14:tracePt t="8047" x="6572250" y="2609850"/>
          <p14:tracePt t="8064" x="6680200" y="2609850"/>
          <p14:tracePt t="8080" x="6762750" y="2609850"/>
          <p14:tracePt t="8097" x="6864350" y="2609850"/>
          <p14:tracePt t="8114" x="6985000" y="2609850"/>
          <p14:tracePt t="8131" x="7048500" y="2609850"/>
          <p14:tracePt t="8147" x="7124700" y="2609850"/>
          <p14:tracePt t="8164" x="7194550" y="2609850"/>
          <p14:tracePt t="8181" x="7277100" y="2609850"/>
          <p14:tracePt t="8198" x="7321550" y="2609850"/>
          <p14:tracePt t="8214" x="7372350" y="2616200"/>
          <p14:tracePt t="8231" x="7423150" y="2622550"/>
          <p14:tracePt t="8248" x="7473950" y="2622550"/>
          <p14:tracePt t="8265" x="7524750" y="2622550"/>
          <p14:tracePt t="8281" x="7556500" y="2622550"/>
          <p14:tracePt t="8330" x="7562850" y="2622550"/>
          <p14:tracePt t="8363" x="7581900" y="2622550"/>
          <p14:tracePt t="8371" x="7607300" y="2622550"/>
          <p14:tracePt t="8379" x="7639050" y="2628900"/>
          <p14:tracePt t="8382" x="7715250" y="2641600"/>
          <p14:tracePt t="8398" x="7766050" y="2647950"/>
          <p14:tracePt t="8415" x="7785100" y="2654300"/>
          <p14:tracePt t="8523" x="7791450" y="2654300"/>
          <p14:tracePt t="8531" x="7804150" y="2654300"/>
          <p14:tracePt t="8533" x="7880350" y="2679700"/>
          <p14:tracePt t="8550" x="7975600" y="2705100"/>
          <p14:tracePt t="8566" x="8045450" y="2724150"/>
          <p14:tracePt t="8583" x="8070850" y="2730500"/>
          <p14:tracePt t="8659" x="8077200" y="2736850"/>
          <p14:tracePt t="8667" x="8077200" y="2800350"/>
          <p14:tracePt t="8683" x="8077200" y="2863850"/>
          <p14:tracePt t="8684" x="8077200" y="2984500"/>
          <p14:tracePt t="8700" x="8077200" y="3105150"/>
          <p14:tracePt t="8717" x="8077200" y="3225800"/>
          <p14:tracePt t="8733" x="8077200" y="3340100"/>
          <p14:tracePt t="8750" x="8064500" y="3454400"/>
          <p14:tracePt t="8767" x="8032750" y="3581400"/>
          <p14:tracePt t="8784" x="7962900" y="3752850"/>
          <p14:tracePt t="8801" x="7854950" y="3956050"/>
          <p14:tracePt t="8817" x="7715250" y="4197350"/>
          <p14:tracePt t="8834" x="7518400" y="4527550"/>
          <p14:tracePt t="8851" x="7385050" y="4724400"/>
          <p14:tracePt t="8867" x="7270750" y="4864100"/>
          <p14:tracePt t="8884" x="7156450" y="4991100"/>
          <p14:tracePt t="8901" x="7042150" y="5092700"/>
          <p14:tracePt t="8918" x="6921500" y="5168900"/>
          <p14:tracePt t="8934" x="6762750" y="5232400"/>
          <p14:tracePt t="8951" x="6584950" y="5251450"/>
          <p14:tracePt t="8968" x="6432550" y="5251450"/>
          <p14:tracePt t="8985" x="6280150" y="5251450"/>
          <p14:tracePt t="9001" x="6096000" y="5245100"/>
          <p14:tracePt t="9018" x="5905500" y="5219700"/>
          <p14:tracePt t="9035" x="5715000" y="5187950"/>
          <p14:tracePt t="9052" x="5562600" y="5149850"/>
          <p14:tracePt t="9068" x="5454650" y="5099050"/>
          <p14:tracePt t="9085" x="5346700" y="5060950"/>
          <p14:tracePt t="9102" x="5226050" y="5003800"/>
          <p14:tracePt t="9119" x="5092700" y="4933950"/>
          <p14:tracePt t="9135" x="4959350" y="4870450"/>
          <p14:tracePt t="9152" x="4864100" y="4832350"/>
          <p14:tracePt t="9169" x="4768850" y="4800600"/>
          <p14:tracePt t="9186" x="4699000" y="4781550"/>
          <p14:tracePt t="9202" x="4572000" y="4762500"/>
          <p14:tracePt t="9219" x="4445000" y="4756150"/>
          <p14:tracePt t="9236" x="4343400" y="4756150"/>
          <p14:tracePt t="9253" x="4267200" y="4756150"/>
          <p14:tracePt t="9269" x="4191000" y="4756150"/>
          <p14:tracePt t="9286" x="4140200" y="4756150"/>
          <p14:tracePt t="9303" x="4089400" y="4756150"/>
          <p14:tracePt t="9320" x="4057650" y="4756150"/>
          <p14:tracePt t="9336" x="4038600" y="4756150"/>
          <p14:tracePt t="9523" x="4032250" y="4749800"/>
          <p14:tracePt t="9538" x="0" y="0"/>
        </p14:tracePtLst>
      </p14:laserTraceLst>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259632" y="2420888"/>
            <a:ext cx="1800200" cy="2029722"/>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Konsumgüter</a:t>
            </a:r>
            <a:endParaRPr lang="de-DE" dirty="0"/>
          </a:p>
        </p:txBody>
      </p:sp>
      <p:sp>
        <p:nvSpPr>
          <p:cNvPr id="5" name="Rechteck 4"/>
          <p:cNvSpPr/>
          <p:nvPr/>
        </p:nvSpPr>
        <p:spPr>
          <a:xfrm>
            <a:off x="1259632" y="2060848"/>
            <a:ext cx="1800200" cy="3600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Investition</a:t>
            </a:r>
            <a:endParaRPr lang="de-DE" dirty="0"/>
          </a:p>
        </p:txBody>
      </p:sp>
      <p:sp>
        <p:nvSpPr>
          <p:cNvPr id="6" name="Textfeld 5"/>
          <p:cNvSpPr txBox="1"/>
          <p:nvPr/>
        </p:nvSpPr>
        <p:spPr>
          <a:xfrm>
            <a:off x="1259632" y="4441482"/>
            <a:ext cx="1800200" cy="1200329"/>
          </a:xfrm>
          <a:prstGeom prst="rect">
            <a:avLst/>
          </a:prstGeom>
          <a:noFill/>
        </p:spPr>
        <p:txBody>
          <a:bodyPr wrap="square" rtlCol="0">
            <a:spAutoFit/>
          </a:bodyPr>
          <a:lstStyle/>
          <a:p>
            <a:r>
              <a:rPr lang="de-DE" dirty="0" smtClean="0"/>
              <a:t>Unternehmen:</a:t>
            </a:r>
          </a:p>
          <a:p>
            <a:pPr algn="ctr"/>
            <a:r>
              <a:rPr lang="de-DE" dirty="0" smtClean="0"/>
              <a:t>Y = C + I</a:t>
            </a:r>
          </a:p>
          <a:p>
            <a:r>
              <a:rPr lang="de-DE" dirty="0" smtClean="0"/>
              <a:t>Produktion für Investition sinkt.</a:t>
            </a:r>
            <a:endParaRPr lang="de-DE" dirty="0"/>
          </a:p>
        </p:txBody>
      </p:sp>
      <p:sp>
        <p:nvSpPr>
          <p:cNvPr id="7" name="Pfeil nach rechts 6"/>
          <p:cNvSpPr/>
          <p:nvPr/>
        </p:nvSpPr>
        <p:spPr>
          <a:xfrm>
            <a:off x="3270952" y="5004607"/>
            <a:ext cx="2304256" cy="92333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Einkommen</a:t>
            </a:r>
            <a:endParaRPr lang="de-DE" dirty="0"/>
          </a:p>
        </p:txBody>
      </p:sp>
      <p:sp>
        <p:nvSpPr>
          <p:cNvPr id="8" name="Rechteck 7"/>
          <p:cNvSpPr/>
          <p:nvPr/>
        </p:nvSpPr>
        <p:spPr>
          <a:xfrm>
            <a:off x="5724128" y="2420888"/>
            <a:ext cx="1800200" cy="2020594"/>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a:t>
            </a:r>
            <a:endParaRPr lang="de-DE" dirty="0"/>
          </a:p>
        </p:txBody>
      </p:sp>
      <p:sp>
        <p:nvSpPr>
          <p:cNvPr id="9" name="Rechteck 8"/>
          <p:cNvSpPr/>
          <p:nvPr/>
        </p:nvSpPr>
        <p:spPr>
          <a:xfrm>
            <a:off x="5724128" y="2060848"/>
            <a:ext cx="1800200" cy="36004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Ersparnis</a:t>
            </a:r>
            <a:endParaRPr lang="de-DE" dirty="0"/>
          </a:p>
        </p:txBody>
      </p:sp>
      <p:sp>
        <p:nvSpPr>
          <p:cNvPr id="11" name="Pfeil nach links 10"/>
          <p:cNvSpPr/>
          <p:nvPr/>
        </p:nvSpPr>
        <p:spPr>
          <a:xfrm>
            <a:off x="3275856" y="3068960"/>
            <a:ext cx="2304256" cy="72008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kauft</a:t>
            </a:r>
            <a:endParaRPr lang="de-DE" dirty="0"/>
          </a:p>
        </p:txBody>
      </p:sp>
      <p:sp>
        <p:nvSpPr>
          <p:cNvPr id="12" name="Textfeld 11"/>
          <p:cNvSpPr txBox="1"/>
          <p:nvPr/>
        </p:nvSpPr>
        <p:spPr>
          <a:xfrm>
            <a:off x="5724128" y="4450610"/>
            <a:ext cx="1944216" cy="2031325"/>
          </a:xfrm>
          <a:prstGeom prst="rect">
            <a:avLst/>
          </a:prstGeom>
          <a:noFill/>
        </p:spPr>
        <p:txBody>
          <a:bodyPr wrap="square" rtlCol="0">
            <a:spAutoFit/>
          </a:bodyPr>
          <a:lstStyle/>
          <a:p>
            <a:r>
              <a:rPr lang="de-DE" dirty="0" smtClean="0"/>
              <a:t>Haushalte:</a:t>
            </a:r>
          </a:p>
          <a:p>
            <a:pPr algn="ctr"/>
            <a:r>
              <a:rPr lang="de-DE" dirty="0" smtClean="0"/>
              <a:t>Y = C + S</a:t>
            </a:r>
            <a:endParaRPr lang="de-DE" dirty="0"/>
          </a:p>
          <a:p>
            <a:r>
              <a:rPr lang="de-DE" dirty="0" smtClean="0"/>
              <a:t>Einkommen sinkt; damit sinkt die erzielte Ersparnis auf die Höhe der Investition. </a:t>
            </a:r>
            <a:endParaRPr lang="de-DE" dirty="0"/>
          </a:p>
        </p:txBody>
      </p:sp>
      <p:sp>
        <p:nvSpPr>
          <p:cNvPr id="3" name="Rechteck 2"/>
          <p:cNvSpPr/>
          <p:nvPr/>
        </p:nvSpPr>
        <p:spPr>
          <a:xfrm>
            <a:off x="1259632" y="1506488"/>
            <a:ext cx="1800200" cy="55436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Produktionslücke</a:t>
            </a:r>
            <a:endParaRPr lang="de-DE" dirty="0"/>
          </a:p>
        </p:txBody>
      </p:sp>
      <p:sp>
        <p:nvSpPr>
          <p:cNvPr id="13" name="Rechteck 12"/>
          <p:cNvSpPr/>
          <p:nvPr/>
        </p:nvSpPr>
        <p:spPr>
          <a:xfrm>
            <a:off x="5724128" y="1506488"/>
            <a:ext cx="1800200" cy="5543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Erwerbslosigkeit</a:t>
            </a:r>
            <a:endParaRPr lang="de-DE" dirty="0"/>
          </a:p>
        </p:txBody>
      </p:sp>
      <p:sp>
        <p:nvSpPr>
          <p:cNvPr id="14" name="Pfeil nach rechts 13"/>
          <p:cNvSpPr/>
          <p:nvPr/>
        </p:nvSpPr>
        <p:spPr>
          <a:xfrm>
            <a:off x="3275856" y="1916832"/>
            <a:ext cx="2304256" cy="64807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bestimmt (I = S)</a:t>
            </a:r>
            <a:endParaRPr lang="de-DE" dirty="0"/>
          </a:p>
        </p:txBody>
      </p:sp>
    </p:spTree>
    <p:extLst>
      <p:ext uri="{BB962C8B-B14F-4D97-AF65-F5344CB8AC3E}">
        <p14:creationId xmlns:p14="http://schemas.microsoft.com/office/powerpoint/2010/main" val="2039113635"/>
      </p:ext>
    </p:extLst>
  </p:cSld>
  <p:clrMapOvr>
    <a:masterClrMapping/>
  </p:clrMapOvr>
  <mc:AlternateContent xmlns:mc="http://schemas.openxmlformats.org/markup-compatibility/2006" xmlns:p14="http://schemas.microsoft.com/office/powerpoint/2010/main">
    <mc:Choice Requires="p14">
      <p:transition spd="slow" p14:dur="2000" advTm="60000"/>
    </mc:Choice>
    <mc:Fallback xmlns="">
      <p:transition spd="slow" advTm="60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259632" y="2420888"/>
            <a:ext cx="1800200" cy="2020594"/>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Konsumgüter</a:t>
            </a:r>
            <a:endParaRPr lang="de-DE" dirty="0"/>
          </a:p>
        </p:txBody>
      </p:sp>
      <p:sp>
        <p:nvSpPr>
          <p:cNvPr id="5" name="Rechteck 4"/>
          <p:cNvSpPr/>
          <p:nvPr/>
        </p:nvSpPr>
        <p:spPr>
          <a:xfrm>
            <a:off x="1259632" y="2060848"/>
            <a:ext cx="1800200" cy="3600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Investition</a:t>
            </a:r>
            <a:endParaRPr lang="de-DE" dirty="0"/>
          </a:p>
        </p:txBody>
      </p:sp>
      <p:sp>
        <p:nvSpPr>
          <p:cNvPr id="6" name="Textfeld 5"/>
          <p:cNvSpPr txBox="1"/>
          <p:nvPr/>
        </p:nvSpPr>
        <p:spPr>
          <a:xfrm>
            <a:off x="1259632" y="4441482"/>
            <a:ext cx="1800200" cy="646331"/>
          </a:xfrm>
          <a:prstGeom prst="rect">
            <a:avLst/>
          </a:prstGeom>
          <a:noFill/>
        </p:spPr>
        <p:txBody>
          <a:bodyPr wrap="square" rtlCol="0">
            <a:spAutoFit/>
          </a:bodyPr>
          <a:lstStyle/>
          <a:p>
            <a:r>
              <a:rPr lang="de-DE" dirty="0" smtClean="0"/>
              <a:t>Unternehmen:</a:t>
            </a:r>
          </a:p>
          <a:p>
            <a:pPr algn="ctr"/>
            <a:r>
              <a:rPr lang="de-DE" dirty="0" smtClean="0"/>
              <a:t>Y = C + I</a:t>
            </a:r>
          </a:p>
        </p:txBody>
      </p:sp>
      <p:sp>
        <p:nvSpPr>
          <p:cNvPr id="7" name="Pfeil nach rechts 6"/>
          <p:cNvSpPr/>
          <p:nvPr/>
        </p:nvSpPr>
        <p:spPr>
          <a:xfrm>
            <a:off x="3270952" y="5004607"/>
            <a:ext cx="2304256" cy="92333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Einkommen</a:t>
            </a:r>
            <a:endParaRPr lang="de-DE" dirty="0"/>
          </a:p>
        </p:txBody>
      </p:sp>
      <p:sp>
        <p:nvSpPr>
          <p:cNvPr id="8" name="Rechteck 7"/>
          <p:cNvSpPr/>
          <p:nvPr/>
        </p:nvSpPr>
        <p:spPr>
          <a:xfrm>
            <a:off x="5724128" y="3068960"/>
            <a:ext cx="1800200" cy="1372522"/>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 wird stark eingeschränkt</a:t>
            </a:r>
            <a:endParaRPr lang="de-DE" dirty="0"/>
          </a:p>
        </p:txBody>
      </p:sp>
      <p:sp>
        <p:nvSpPr>
          <p:cNvPr id="9" name="Rechteck 8"/>
          <p:cNvSpPr/>
          <p:nvPr/>
        </p:nvSpPr>
        <p:spPr>
          <a:xfrm>
            <a:off x="5724128" y="2060848"/>
            <a:ext cx="1800200" cy="36004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Ersparnis</a:t>
            </a:r>
            <a:endParaRPr lang="de-DE" dirty="0"/>
          </a:p>
        </p:txBody>
      </p:sp>
      <p:sp>
        <p:nvSpPr>
          <p:cNvPr id="11" name="Pfeil nach links 10"/>
          <p:cNvSpPr/>
          <p:nvPr/>
        </p:nvSpPr>
        <p:spPr>
          <a:xfrm>
            <a:off x="3275856" y="3068960"/>
            <a:ext cx="2304256" cy="72008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kauft</a:t>
            </a:r>
            <a:endParaRPr lang="de-DE" dirty="0"/>
          </a:p>
        </p:txBody>
      </p:sp>
      <p:sp>
        <p:nvSpPr>
          <p:cNvPr id="12" name="Textfeld 11"/>
          <p:cNvSpPr txBox="1"/>
          <p:nvPr/>
        </p:nvSpPr>
        <p:spPr>
          <a:xfrm>
            <a:off x="5724128" y="4450610"/>
            <a:ext cx="1800200" cy="1754326"/>
          </a:xfrm>
          <a:prstGeom prst="rect">
            <a:avLst/>
          </a:prstGeom>
          <a:noFill/>
        </p:spPr>
        <p:txBody>
          <a:bodyPr wrap="square" rtlCol="0">
            <a:spAutoFit/>
          </a:bodyPr>
          <a:lstStyle/>
          <a:p>
            <a:r>
              <a:rPr lang="de-DE" dirty="0" smtClean="0"/>
              <a:t>Haushalte:</a:t>
            </a:r>
          </a:p>
          <a:p>
            <a:pPr algn="ctr"/>
            <a:r>
              <a:rPr lang="de-DE" dirty="0" smtClean="0"/>
              <a:t>Y = C + S</a:t>
            </a:r>
            <a:endParaRPr lang="de-DE" dirty="0"/>
          </a:p>
          <a:p>
            <a:r>
              <a:rPr lang="de-DE" dirty="0" smtClean="0"/>
              <a:t>Konsum wird gesenkt, um die Ersparnis zu erhöhen. </a:t>
            </a:r>
            <a:endParaRPr lang="de-DE" dirty="0"/>
          </a:p>
        </p:txBody>
      </p:sp>
      <p:sp>
        <p:nvSpPr>
          <p:cNvPr id="3" name="Rechteck 2"/>
          <p:cNvSpPr/>
          <p:nvPr/>
        </p:nvSpPr>
        <p:spPr>
          <a:xfrm>
            <a:off x="1259632" y="1506488"/>
            <a:ext cx="1800200" cy="55436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Produktionslücke</a:t>
            </a:r>
            <a:endParaRPr lang="de-DE" dirty="0"/>
          </a:p>
        </p:txBody>
      </p:sp>
      <p:sp>
        <p:nvSpPr>
          <p:cNvPr id="13" name="Rechteck 12"/>
          <p:cNvSpPr/>
          <p:nvPr/>
        </p:nvSpPr>
        <p:spPr>
          <a:xfrm>
            <a:off x="5724128" y="1506488"/>
            <a:ext cx="1800200" cy="5543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Erwerbslosigkeit</a:t>
            </a:r>
            <a:endParaRPr lang="de-DE" dirty="0"/>
          </a:p>
        </p:txBody>
      </p:sp>
      <p:sp>
        <p:nvSpPr>
          <p:cNvPr id="14" name="Pfeil nach unten 13"/>
          <p:cNvSpPr/>
          <p:nvPr/>
        </p:nvSpPr>
        <p:spPr>
          <a:xfrm>
            <a:off x="6381912" y="2445664"/>
            <a:ext cx="484632" cy="623296"/>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Pfeil nach rechts 14"/>
          <p:cNvSpPr/>
          <p:nvPr/>
        </p:nvSpPr>
        <p:spPr>
          <a:xfrm>
            <a:off x="3275856" y="1988840"/>
            <a:ext cx="2299352" cy="55664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bestimmt (I = S)</a:t>
            </a:r>
            <a:endParaRPr lang="de-DE" dirty="0"/>
          </a:p>
        </p:txBody>
      </p:sp>
    </p:spTree>
    <p:extLst>
      <p:ext uri="{BB962C8B-B14F-4D97-AF65-F5344CB8AC3E}">
        <p14:creationId xmlns:p14="http://schemas.microsoft.com/office/powerpoint/2010/main" val="3924109230"/>
      </p:ext>
    </p:extLst>
  </p:cSld>
  <p:clrMapOvr>
    <a:masterClrMapping/>
  </p:clrMapOvr>
  <mc:AlternateContent xmlns:mc="http://schemas.openxmlformats.org/markup-compatibility/2006" xmlns:p14="http://schemas.microsoft.com/office/powerpoint/2010/main">
    <mc:Choice Requires="p14">
      <p:transition spd="slow" p14:dur="2000" advTm="55000"/>
    </mc:Choice>
    <mc:Fallback xmlns="">
      <p:transition spd="slow" advTm="55000"/>
    </mc:Fallback>
  </mc:AlternateContent>
  <p:timing>
    <p:tnLst>
      <p:par>
        <p:cTn id="1" dur="indefinite" restart="never" nodeType="tmRoot"/>
      </p:par>
    </p:tnLst>
  </p:timing>
  <p:extLst mod="1">
    <p:ext uri="{3A86A75C-4F4B-4683-9AE1-C65F6400EC91}">
      <p14:laserTraceLst xmlns:p14="http://schemas.microsoft.com/office/powerpoint/2010/main">
        <p14:tracePtLst>
          <p14:tracePt t="3503" x="4210050" y="4229100"/>
          <p14:tracePt t="3587" x="4216400" y="4222750"/>
          <p14:tracePt t="3595" x="4235450" y="4210050"/>
          <p14:tracePt t="3604" x="4279900" y="4191000"/>
          <p14:tracePt t="3604" x="4387850" y="4152900"/>
          <p14:tracePt t="3620" x="4502150" y="4102100"/>
          <p14:tracePt t="3637" x="4603750" y="4057650"/>
          <p14:tracePt t="3653" x="4686300" y="4013200"/>
          <p14:tracePt t="3670" x="4737100" y="3981450"/>
          <p14:tracePt t="3687" x="4787900" y="3949700"/>
          <p14:tracePt t="3704" x="4826000" y="3911600"/>
          <p14:tracePt t="3720" x="4876800" y="3867150"/>
          <p14:tracePt t="3737" x="4933950" y="3797300"/>
          <p14:tracePt t="3754" x="4997450" y="3702050"/>
          <p14:tracePt t="3771" x="5073650" y="3594100"/>
          <p14:tracePt t="3787" x="5168900" y="3435350"/>
          <p14:tracePt t="3804" x="5226050" y="3321050"/>
          <p14:tracePt t="3821" x="5276850" y="3181350"/>
          <p14:tracePt t="3838" x="5321300" y="3060700"/>
          <p14:tracePt t="3854" x="5340350" y="2927350"/>
          <p14:tracePt t="3871" x="5340350" y="2794000"/>
          <p14:tracePt t="3888" x="5340350" y="2698750"/>
          <p14:tracePt t="3905" x="5321300" y="2584450"/>
          <p14:tracePt t="3921" x="5245100" y="2482850"/>
          <p14:tracePt t="3938" x="5130800" y="2387600"/>
          <p14:tracePt t="3955" x="4895850" y="2279650"/>
          <p14:tracePt t="3971" x="4724400" y="2235200"/>
          <p14:tracePt t="3988" x="4654550" y="2222500"/>
          <p14:tracePt t="4005" x="4413250" y="2222500"/>
          <p14:tracePt t="4022" x="4165600" y="2222500"/>
          <p14:tracePt t="4038" x="3886200" y="2241550"/>
          <p14:tracePt t="4055" x="3600450" y="2286000"/>
          <p14:tracePt t="4072" x="3282950" y="2330450"/>
          <p14:tracePt t="4088" x="3041650" y="2381250"/>
          <p14:tracePt t="4105" x="2851150" y="2438400"/>
          <p14:tracePt t="4122" x="2705100" y="2508250"/>
          <p14:tracePt t="4139" x="2546350" y="2603500"/>
          <p14:tracePt t="4156" x="2476500" y="2641600"/>
          <p14:tracePt t="4172" x="2444750" y="2654300"/>
          <p14:tracePt t="4260" x="2457450" y="2654300"/>
          <p14:tracePt t="4267" x="2489200" y="2654300"/>
          <p14:tracePt t="4275" x="2533650" y="2628900"/>
          <p14:tracePt t="4289" x="2609850" y="2590800"/>
          <p14:tracePt t="4290" x="2768600" y="2508250"/>
          <p14:tracePt t="4306" x="3022600" y="2419350"/>
          <p14:tracePt t="4323" x="3486150" y="2317750"/>
          <p14:tracePt t="4340" x="3759200" y="2273300"/>
          <p14:tracePt t="4357" x="4000500" y="2260600"/>
          <p14:tracePt t="4373" x="4191000" y="2260600"/>
          <p14:tracePt t="4390" x="4400550" y="2273300"/>
          <p14:tracePt t="4407" x="4591050" y="2317750"/>
          <p14:tracePt t="4423" x="4794250" y="2393950"/>
          <p14:tracePt t="4440" x="4959350" y="2470150"/>
          <p14:tracePt t="4457" x="5105400" y="2546350"/>
          <p14:tracePt t="4474" x="5276850" y="2667000"/>
          <p14:tracePt t="4490" x="5467350" y="2832100"/>
          <p14:tracePt t="4507" x="5708650" y="3048000"/>
          <p14:tracePt t="4524" x="5797550" y="3162300"/>
          <p14:tracePt t="4541" x="5835650" y="3251200"/>
          <p14:tracePt t="4558" x="5854700" y="3340100"/>
          <p14:tracePt t="4574" x="5854700" y="3409950"/>
          <p14:tracePt t="4591" x="5810250" y="3511550"/>
          <p14:tracePt t="4608" x="5695950" y="3619500"/>
          <p14:tracePt t="4625" x="5537200" y="3708400"/>
          <p14:tracePt t="4641" x="5314950" y="3790950"/>
          <p14:tracePt t="4658" x="5080000" y="3835400"/>
          <p14:tracePt t="4675" x="4800600" y="3848100"/>
          <p14:tracePt t="4692" x="4667250" y="3848100"/>
          <p14:tracePt t="4708" x="4559300" y="3848100"/>
          <p14:tracePt t="4725" x="4533900" y="3848100"/>
          <p14:tracePt t="4742" x="4527550" y="3848100"/>
          <p14:tracePt t="4798" x="0" y="0"/>
        </p14:tracePtLst>
      </p14:laserTraceLst>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259632" y="3062842"/>
            <a:ext cx="1800200" cy="137864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Konsumgüter</a:t>
            </a:r>
            <a:endParaRPr lang="de-DE" dirty="0"/>
          </a:p>
        </p:txBody>
      </p:sp>
      <p:sp>
        <p:nvSpPr>
          <p:cNvPr id="5" name="Rechteck 4"/>
          <p:cNvSpPr/>
          <p:nvPr/>
        </p:nvSpPr>
        <p:spPr>
          <a:xfrm>
            <a:off x="1259632" y="2702802"/>
            <a:ext cx="1800200" cy="3600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Investition</a:t>
            </a:r>
            <a:endParaRPr lang="de-DE" dirty="0"/>
          </a:p>
        </p:txBody>
      </p:sp>
      <p:sp>
        <p:nvSpPr>
          <p:cNvPr id="6" name="Textfeld 5"/>
          <p:cNvSpPr txBox="1"/>
          <p:nvPr/>
        </p:nvSpPr>
        <p:spPr>
          <a:xfrm>
            <a:off x="1259632" y="4441482"/>
            <a:ext cx="1800200" cy="1754326"/>
          </a:xfrm>
          <a:prstGeom prst="rect">
            <a:avLst/>
          </a:prstGeom>
          <a:noFill/>
        </p:spPr>
        <p:txBody>
          <a:bodyPr wrap="square" rtlCol="0">
            <a:spAutoFit/>
          </a:bodyPr>
          <a:lstStyle/>
          <a:p>
            <a:r>
              <a:rPr lang="de-DE" dirty="0" smtClean="0"/>
              <a:t>Unternehmen:</a:t>
            </a:r>
          </a:p>
          <a:p>
            <a:pPr algn="ctr"/>
            <a:r>
              <a:rPr lang="de-DE" dirty="0" smtClean="0"/>
              <a:t>Y = C + I</a:t>
            </a:r>
          </a:p>
          <a:p>
            <a:r>
              <a:rPr lang="de-DE" dirty="0" smtClean="0"/>
              <a:t>Produktion für Konsum muss gesenkt werden: Absatzkrise!</a:t>
            </a:r>
            <a:endParaRPr lang="de-DE" dirty="0"/>
          </a:p>
        </p:txBody>
      </p:sp>
      <p:sp>
        <p:nvSpPr>
          <p:cNvPr id="7" name="Pfeil nach rechts 6"/>
          <p:cNvSpPr/>
          <p:nvPr/>
        </p:nvSpPr>
        <p:spPr>
          <a:xfrm>
            <a:off x="3270952" y="5004607"/>
            <a:ext cx="2304256" cy="92333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Einkommen</a:t>
            </a:r>
            <a:endParaRPr lang="de-DE" dirty="0"/>
          </a:p>
        </p:txBody>
      </p:sp>
      <p:sp>
        <p:nvSpPr>
          <p:cNvPr id="8" name="Rechteck 7"/>
          <p:cNvSpPr/>
          <p:nvPr/>
        </p:nvSpPr>
        <p:spPr>
          <a:xfrm>
            <a:off x="5724128" y="3068960"/>
            <a:ext cx="1800200" cy="1372522"/>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 wird stark eingeschränkt</a:t>
            </a:r>
            <a:endParaRPr lang="de-DE" dirty="0"/>
          </a:p>
        </p:txBody>
      </p:sp>
      <p:sp>
        <p:nvSpPr>
          <p:cNvPr id="9" name="Rechteck 8"/>
          <p:cNvSpPr/>
          <p:nvPr/>
        </p:nvSpPr>
        <p:spPr>
          <a:xfrm>
            <a:off x="5724128" y="2708920"/>
            <a:ext cx="1800200" cy="36004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Ersparnis</a:t>
            </a:r>
            <a:endParaRPr lang="de-DE" dirty="0"/>
          </a:p>
        </p:txBody>
      </p:sp>
      <p:sp>
        <p:nvSpPr>
          <p:cNvPr id="11" name="Pfeil nach links 10"/>
          <p:cNvSpPr/>
          <p:nvPr/>
        </p:nvSpPr>
        <p:spPr>
          <a:xfrm>
            <a:off x="3275856" y="3382144"/>
            <a:ext cx="2304256" cy="72008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kauft</a:t>
            </a:r>
            <a:endParaRPr lang="de-DE" dirty="0"/>
          </a:p>
        </p:txBody>
      </p:sp>
      <p:sp>
        <p:nvSpPr>
          <p:cNvPr id="12" name="Textfeld 11"/>
          <p:cNvSpPr txBox="1"/>
          <p:nvPr/>
        </p:nvSpPr>
        <p:spPr>
          <a:xfrm>
            <a:off x="5724128" y="4450610"/>
            <a:ext cx="1800200" cy="1754326"/>
          </a:xfrm>
          <a:prstGeom prst="rect">
            <a:avLst/>
          </a:prstGeom>
          <a:noFill/>
        </p:spPr>
        <p:txBody>
          <a:bodyPr wrap="square" rtlCol="0">
            <a:spAutoFit/>
          </a:bodyPr>
          <a:lstStyle/>
          <a:p>
            <a:r>
              <a:rPr lang="de-DE" dirty="0" smtClean="0"/>
              <a:t>Haushalte:</a:t>
            </a:r>
          </a:p>
          <a:p>
            <a:pPr algn="ctr"/>
            <a:r>
              <a:rPr lang="de-DE" dirty="0" smtClean="0"/>
              <a:t>Y = C + S</a:t>
            </a:r>
            <a:endParaRPr lang="de-DE" dirty="0"/>
          </a:p>
          <a:p>
            <a:r>
              <a:rPr lang="de-DE" dirty="0" smtClean="0"/>
              <a:t>Einkommen sinken weiter und die Ersparnis steigt nicht. </a:t>
            </a:r>
            <a:endParaRPr lang="de-DE" dirty="0"/>
          </a:p>
        </p:txBody>
      </p:sp>
      <p:sp>
        <p:nvSpPr>
          <p:cNvPr id="3" name="Rechteck 2"/>
          <p:cNvSpPr/>
          <p:nvPr/>
        </p:nvSpPr>
        <p:spPr>
          <a:xfrm>
            <a:off x="1259632" y="1506488"/>
            <a:ext cx="1800200" cy="1196314"/>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Produktionslücke Absatzkrise</a:t>
            </a:r>
            <a:endParaRPr lang="de-DE" dirty="0"/>
          </a:p>
        </p:txBody>
      </p:sp>
      <p:sp>
        <p:nvSpPr>
          <p:cNvPr id="13" name="Rechteck 12"/>
          <p:cNvSpPr/>
          <p:nvPr/>
        </p:nvSpPr>
        <p:spPr>
          <a:xfrm>
            <a:off x="5724128" y="1506488"/>
            <a:ext cx="1800200" cy="120243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Massen-Arbeitslosigkeit</a:t>
            </a:r>
            <a:endParaRPr lang="de-DE" dirty="0"/>
          </a:p>
        </p:txBody>
      </p:sp>
      <p:sp>
        <p:nvSpPr>
          <p:cNvPr id="14" name="Pfeil nach rechts 13"/>
          <p:cNvSpPr/>
          <p:nvPr/>
        </p:nvSpPr>
        <p:spPr>
          <a:xfrm>
            <a:off x="3270952" y="2605764"/>
            <a:ext cx="2304256" cy="56635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bestimmt (I = S)</a:t>
            </a:r>
            <a:endParaRPr lang="de-DE" dirty="0"/>
          </a:p>
        </p:txBody>
      </p:sp>
    </p:spTree>
    <p:extLst>
      <p:ext uri="{BB962C8B-B14F-4D97-AF65-F5344CB8AC3E}">
        <p14:creationId xmlns:p14="http://schemas.microsoft.com/office/powerpoint/2010/main" val="1506107482"/>
      </p:ext>
    </p:extLst>
  </p:cSld>
  <p:clrMapOvr>
    <a:masterClrMapping/>
  </p:clrMapOvr>
  <mc:AlternateContent xmlns:mc="http://schemas.openxmlformats.org/markup-compatibility/2006" xmlns:p14="http://schemas.microsoft.com/office/powerpoint/2010/main">
    <mc:Choice Requires="p14">
      <p:transition spd="slow" p14:dur="2000" advTm="85000"/>
    </mc:Choice>
    <mc:Fallback xmlns="">
      <p:transition spd="slow" advTm="85000"/>
    </mc:Fallback>
  </mc:AlternateContent>
  <p:timing>
    <p:tnLst>
      <p:par>
        <p:cTn id="1" dur="indefinite" restart="never" nodeType="tmRoot"/>
      </p:par>
    </p:tnLst>
  </p:timing>
  <p:extLst mod="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259632" y="2420888"/>
            <a:ext cx="1800200" cy="199452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Konsumgüter</a:t>
            </a:r>
            <a:endParaRPr lang="de-DE" dirty="0"/>
          </a:p>
        </p:txBody>
      </p:sp>
      <p:sp>
        <p:nvSpPr>
          <p:cNvPr id="5" name="Rechteck 4"/>
          <p:cNvSpPr/>
          <p:nvPr/>
        </p:nvSpPr>
        <p:spPr>
          <a:xfrm>
            <a:off x="1259632" y="2060848"/>
            <a:ext cx="1800200" cy="3600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Investition</a:t>
            </a:r>
            <a:endParaRPr lang="de-DE" dirty="0"/>
          </a:p>
        </p:txBody>
      </p:sp>
      <p:sp>
        <p:nvSpPr>
          <p:cNvPr id="6" name="Textfeld 5"/>
          <p:cNvSpPr txBox="1"/>
          <p:nvPr/>
        </p:nvSpPr>
        <p:spPr>
          <a:xfrm>
            <a:off x="1187624" y="4441482"/>
            <a:ext cx="2083328" cy="1754326"/>
          </a:xfrm>
          <a:prstGeom prst="rect">
            <a:avLst/>
          </a:prstGeom>
          <a:noFill/>
        </p:spPr>
        <p:txBody>
          <a:bodyPr wrap="square" rtlCol="0">
            <a:spAutoFit/>
          </a:bodyPr>
          <a:lstStyle/>
          <a:p>
            <a:r>
              <a:rPr lang="de-DE" dirty="0" smtClean="0"/>
              <a:t>Unternehmen:</a:t>
            </a:r>
          </a:p>
          <a:p>
            <a:pPr algn="ctr"/>
            <a:r>
              <a:rPr lang="de-DE" dirty="0" smtClean="0"/>
              <a:t>Y = C + I</a:t>
            </a:r>
          </a:p>
          <a:p>
            <a:r>
              <a:rPr lang="de-DE" dirty="0" smtClean="0"/>
              <a:t>Produktion durch Staatsaufträge erhöht, Einkommen gesteigert.</a:t>
            </a:r>
            <a:endParaRPr lang="de-DE" dirty="0"/>
          </a:p>
        </p:txBody>
      </p:sp>
      <p:sp>
        <p:nvSpPr>
          <p:cNvPr id="7" name="Pfeil nach rechts 6"/>
          <p:cNvSpPr/>
          <p:nvPr/>
        </p:nvSpPr>
        <p:spPr>
          <a:xfrm>
            <a:off x="3270952" y="5004607"/>
            <a:ext cx="2304256" cy="92333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Einkommen</a:t>
            </a:r>
            <a:endParaRPr lang="de-DE" dirty="0"/>
          </a:p>
        </p:txBody>
      </p:sp>
      <p:sp>
        <p:nvSpPr>
          <p:cNvPr id="8" name="Rechteck 7"/>
          <p:cNvSpPr/>
          <p:nvPr/>
        </p:nvSpPr>
        <p:spPr>
          <a:xfrm>
            <a:off x="5724128" y="2420888"/>
            <a:ext cx="1800200" cy="2020594"/>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a:t>
            </a:r>
            <a:endParaRPr lang="de-DE" dirty="0"/>
          </a:p>
        </p:txBody>
      </p:sp>
      <p:sp>
        <p:nvSpPr>
          <p:cNvPr id="9" name="Rechteck 8"/>
          <p:cNvSpPr/>
          <p:nvPr/>
        </p:nvSpPr>
        <p:spPr>
          <a:xfrm>
            <a:off x="5724128" y="2060848"/>
            <a:ext cx="1800200" cy="36004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Ersparnis</a:t>
            </a:r>
            <a:endParaRPr lang="de-DE" dirty="0"/>
          </a:p>
        </p:txBody>
      </p:sp>
      <p:sp>
        <p:nvSpPr>
          <p:cNvPr id="11" name="Pfeil nach links 10"/>
          <p:cNvSpPr/>
          <p:nvPr/>
        </p:nvSpPr>
        <p:spPr>
          <a:xfrm>
            <a:off x="3275856" y="3068960"/>
            <a:ext cx="2304256" cy="72008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kauft</a:t>
            </a:r>
            <a:endParaRPr lang="de-DE" dirty="0"/>
          </a:p>
        </p:txBody>
      </p:sp>
      <p:sp>
        <p:nvSpPr>
          <p:cNvPr id="12" name="Textfeld 11"/>
          <p:cNvSpPr txBox="1"/>
          <p:nvPr/>
        </p:nvSpPr>
        <p:spPr>
          <a:xfrm>
            <a:off x="5724128" y="4450610"/>
            <a:ext cx="2376264" cy="2031325"/>
          </a:xfrm>
          <a:prstGeom prst="rect">
            <a:avLst/>
          </a:prstGeom>
          <a:noFill/>
        </p:spPr>
        <p:txBody>
          <a:bodyPr wrap="square" rtlCol="0">
            <a:spAutoFit/>
          </a:bodyPr>
          <a:lstStyle/>
          <a:p>
            <a:r>
              <a:rPr lang="de-DE" dirty="0" smtClean="0"/>
              <a:t>Haushalte:</a:t>
            </a:r>
          </a:p>
          <a:p>
            <a:pPr algn="ctr"/>
            <a:r>
              <a:rPr lang="de-DE" dirty="0" smtClean="0"/>
              <a:t>Y = C + S</a:t>
            </a:r>
            <a:endParaRPr lang="de-DE" dirty="0"/>
          </a:p>
          <a:p>
            <a:r>
              <a:rPr lang="de-DE" dirty="0" smtClean="0"/>
              <a:t>Saldenmechanik:</a:t>
            </a:r>
          </a:p>
          <a:p>
            <a:r>
              <a:rPr lang="de-DE" dirty="0" smtClean="0"/>
              <a:t>Ausgabenüberschuss des Staates ermöglicht</a:t>
            </a:r>
          </a:p>
          <a:p>
            <a:r>
              <a:rPr lang="de-DE" dirty="0" smtClean="0"/>
              <a:t>Einnahmeüberschuss der Privaten (Ersparnis)</a:t>
            </a:r>
            <a:endParaRPr lang="de-DE" dirty="0"/>
          </a:p>
        </p:txBody>
      </p:sp>
      <p:sp>
        <p:nvSpPr>
          <p:cNvPr id="3" name="Rechteck 2"/>
          <p:cNvSpPr/>
          <p:nvPr/>
        </p:nvSpPr>
        <p:spPr>
          <a:xfrm>
            <a:off x="1259632" y="1506488"/>
            <a:ext cx="1800200" cy="554360"/>
          </a:xfrm>
          <a:prstGeom prst="rect">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Staatsaufträge</a:t>
            </a:r>
            <a:endParaRPr lang="de-DE" dirty="0"/>
          </a:p>
        </p:txBody>
      </p:sp>
      <p:sp>
        <p:nvSpPr>
          <p:cNvPr id="13" name="Rechteck 12"/>
          <p:cNvSpPr/>
          <p:nvPr/>
        </p:nvSpPr>
        <p:spPr>
          <a:xfrm>
            <a:off x="5724128" y="1506488"/>
            <a:ext cx="1800200" cy="554360"/>
          </a:xfrm>
          <a:prstGeom prst="rect">
            <a:avLst/>
          </a:prstGeom>
          <a:solidFill>
            <a:schemeClr val="accent6">
              <a:lumMod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Staatsdefizit private Ersparnis</a:t>
            </a:r>
            <a:endParaRPr lang="de-DE" dirty="0"/>
          </a:p>
        </p:txBody>
      </p:sp>
      <p:sp>
        <p:nvSpPr>
          <p:cNvPr id="14" name="Pfeil nach links 13"/>
          <p:cNvSpPr/>
          <p:nvPr/>
        </p:nvSpPr>
        <p:spPr>
          <a:xfrm>
            <a:off x="3563888" y="1502583"/>
            <a:ext cx="1584176" cy="484632"/>
          </a:xfrm>
          <a:prstGeom prst="lef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finanziert</a:t>
            </a:r>
            <a:endParaRPr lang="de-DE" dirty="0"/>
          </a:p>
        </p:txBody>
      </p:sp>
      <p:sp>
        <p:nvSpPr>
          <p:cNvPr id="15" name="Pfeil nach rechts 14"/>
          <p:cNvSpPr/>
          <p:nvPr/>
        </p:nvSpPr>
        <p:spPr>
          <a:xfrm>
            <a:off x="3275856" y="1844824"/>
            <a:ext cx="2299352" cy="66579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bestimmt (I = S)</a:t>
            </a:r>
            <a:endParaRPr lang="de-DE" dirty="0"/>
          </a:p>
        </p:txBody>
      </p:sp>
    </p:spTree>
    <p:extLst>
      <p:ext uri="{BB962C8B-B14F-4D97-AF65-F5344CB8AC3E}">
        <p14:creationId xmlns:p14="http://schemas.microsoft.com/office/powerpoint/2010/main" val="1130553771"/>
      </p:ext>
    </p:extLst>
  </p:cSld>
  <p:clrMapOvr>
    <a:masterClrMapping/>
  </p:clrMapOvr>
  <mc:AlternateContent xmlns:mc="http://schemas.openxmlformats.org/markup-compatibility/2006" xmlns:p14="http://schemas.microsoft.com/office/powerpoint/2010/main">
    <mc:Choice Requires="p14">
      <p:transition spd="slow" p14:dur="2000" advTm="130000"/>
    </mc:Choice>
    <mc:Fallback xmlns="">
      <p:transition spd="slow" advTm="130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half" idx="1"/>
          </p:nvPr>
        </p:nvSpPr>
        <p:spPr/>
        <p:txBody>
          <a:bodyPr/>
          <a:lstStyle/>
          <a:p>
            <a:r>
              <a:rPr lang="de-DE" sz="2400" dirty="0" smtClean="0"/>
              <a:t>Klassik/Neoklassik:</a:t>
            </a:r>
          </a:p>
          <a:p>
            <a:pPr marL="0" indent="0">
              <a:buNone/>
            </a:pPr>
            <a:endParaRPr lang="de-DE" dirty="0"/>
          </a:p>
          <a:p>
            <a:pPr marL="0" indent="0">
              <a:buNone/>
            </a:pPr>
            <a:endParaRPr lang="de-DE" dirty="0"/>
          </a:p>
        </p:txBody>
      </p:sp>
      <p:sp>
        <p:nvSpPr>
          <p:cNvPr id="4" name="Inhaltsplatzhalter 3"/>
          <p:cNvSpPr>
            <a:spLocks noGrp="1"/>
          </p:cNvSpPr>
          <p:nvPr>
            <p:ph sz="half" idx="2"/>
          </p:nvPr>
        </p:nvSpPr>
        <p:spPr>
          <a:xfrm>
            <a:off x="4932040" y="1600200"/>
            <a:ext cx="3754760" cy="4853136"/>
          </a:xfrm>
        </p:spPr>
        <p:txBody>
          <a:bodyPr>
            <a:normAutofit/>
          </a:bodyPr>
          <a:lstStyle/>
          <a:p>
            <a:r>
              <a:rPr lang="de-DE" sz="2400" dirty="0" smtClean="0"/>
              <a:t>Keynes/Saldenmechanik:</a:t>
            </a:r>
            <a:endParaRPr lang="de-DE" sz="2400" dirty="0"/>
          </a:p>
        </p:txBody>
      </p:sp>
      <p:sp>
        <p:nvSpPr>
          <p:cNvPr id="5" name="Rechteck 4"/>
          <p:cNvSpPr/>
          <p:nvPr/>
        </p:nvSpPr>
        <p:spPr>
          <a:xfrm>
            <a:off x="899592" y="3392996"/>
            <a:ext cx="2808312" cy="2772308"/>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4400" dirty="0" smtClean="0">
                <a:solidFill>
                  <a:prstClr val="white"/>
                </a:solidFill>
              </a:rPr>
              <a:t>Konsum</a:t>
            </a:r>
            <a:endParaRPr lang="de-DE" sz="4400" dirty="0">
              <a:solidFill>
                <a:prstClr val="white"/>
              </a:solidFill>
            </a:endParaRPr>
          </a:p>
        </p:txBody>
      </p:sp>
      <p:sp>
        <p:nvSpPr>
          <p:cNvPr id="6" name="Rechteck 5"/>
          <p:cNvSpPr/>
          <p:nvPr/>
        </p:nvSpPr>
        <p:spPr>
          <a:xfrm>
            <a:off x="6876256" y="3933056"/>
            <a:ext cx="1368152" cy="2232248"/>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sz="3600" dirty="0" smtClean="0">
                <a:solidFill>
                  <a:prstClr val="white"/>
                </a:solidFill>
              </a:rPr>
              <a:t>Einnahmen</a:t>
            </a:r>
            <a:endParaRPr lang="de-DE" sz="3200" dirty="0">
              <a:solidFill>
                <a:prstClr val="white"/>
              </a:solidFill>
            </a:endParaRPr>
          </a:p>
        </p:txBody>
      </p:sp>
      <p:sp>
        <p:nvSpPr>
          <p:cNvPr id="7" name="Rechteck 6"/>
          <p:cNvSpPr/>
          <p:nvPr/>
        </p:nvSpPr>
        <p:spPr>
          <a:xfrm>
            <a:off x="5385789" y="3933056"/>
            <a:ext cx="1490464" cy="2232248"/>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sz="4000" dirty="0" smtClean="0">
                <a:solidFill>
                  <a:prstClr val="white"/>
                </a:solidFill>
              </a:rPr>
              <a:t>Ausgaben</a:t>
            </a:r>
            <a:r>
              <a:rPr lang="de-DE" dirty="0" smtClean="0">
                <a:solidFill>
                  <a:srgbClr val="FF0000"/>
                </a:solidFill>
              </a:rPr>
              <a:t>    </a:t>
            </a:r>
            <a:endParaRPr lang="de-DE" sz="1400" dirty="0">
              <a:solidFill>
                <a:srgbClr val="FF0000"/>
              </a:solidFill>
            </a:endParaRPr>
          </a:p>
        </p:txBody>
      </p:sp>
      <p:sp>
        <p:nvSpPr>
          <p:cNvPr id="8" name="Rechteck 7"/>
          <p:cNvSpPr/>
          <p:nvPr/>
        </p:nvSpPr>
        <p:spPr>
          <a:xfrm>
            <a:off x="5385792" y="2420888"/>
            <a:ext cx="2858616" cy="43204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prstClr val="white"/>
                </a:solidFill>
              </a:rPr>
              <a:t>Produktionslücke</a:t>
            </a:r>
            <a:endParaRPr lang="de-DE" dirty="0">
              <a:solidFill>
                <a:prstClr val="white"/>
              </a:solidFill>
            </a:endParaRPr>
          </a:p>
        </p:txBody>
      </p:sp>
      <p:sp>
        <p:nvSpPr>
          <p:cNvPr id="9" name="Rechteck 8"/>
          <p:cNvSpPr/>
          <p:nvPr/>
        </p:nvSpPr>
        <p:spPr>
          <a:xfrm>
            <a:off x="5385792" y="3392996"/>
            <a:ext cx="1490464" cy="5400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rgbClr val="FF0000"/>
              </a:solidFill>
            </a:endParaRPr>
          </a:p>
          <a:p>
            <a:pPr algn="ctr"/>
            <a:r>
              <a:rPr lang="de-DE" dirty="0" smtClean="0">
                <a:solidFill>
                  <a:schemeClr val="bg1"/>
                </a:solidFill>
              </a:rPr>
              <a:t>Krise</a:t>
            </a:r>
            <a:endParaRPr lang="de-DE" dirty="0">
              <a:solidFill>
                <a:schemeClr val="bg1"/>
              </a:solidFill>
            </a:endParaRPr>
          </a:p>
        </p:txBody>
      </p:sp>
      <p:sp>
        <p:nvSpPr>
          <p:cNvPr id="10" name="Rechteck 9"/>
          <p:cNvSpPr/>
          <p:nvPr/>
        </p:nvSpPr>
        <p:spPr>
          <a:xfrm>
            <a:off x="5385792" y="2852936"/>
            <a:ext cx="1490464" cy="5400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bg1"/>
                </a:solidFill>
              </a:rPr>
              <a:t>Boom</a:t>
            </a:r>
          </a:p>
          <a:p>
            <a:pPr algn="ctr"/>
            <a:r>
              <a:rPr lang="de-DE" dirty="0" smtClean="0">
                <a:solidFill>
                  <a:srgbClr val="FF0000"/>
                </a:solidFill>
              </a:rPr>
              <a:t> </a:t>
            </a:r>
            <a:endParaRPr lang="de-DE" dirty="0">
              <a:solidFill>
                <a:srgbClr val="FF0000"/>
              </a:solidFill>
            </a:endParaRPr>
          </a:p>
        </p:txBody>
      </p:sp>
      <p:sp>
        <p:nvSpPr>
          <p:cNvPr id="11" name="Rechteck 10"/>
          <p:cNvSpPr/>
          <p:nvPr/>
        </p:nvSpPr>
        <p:spPr>
          <a:xfrm>
            <a:off x="6876256" y="3392996"/>
            <a:ext cx="1368152" cy="5400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rgbClr val="FF0000"/>
              </a:solidFill>
            </a:endParaRPr>
          </a:p>
          <a:p>
            <a:pPr algn="ctr"/>
            <a:r>
              <a:rPr lang="de-DE" dirty="0" smtClean="0">
                <a:solidFill>
                  <a:schemeClr val="bg1"/>
                </a:solidFill>
              </a:rPr>
              <a:t>Deflation</a:t>
            </a:r>
            <a:endParaRPr lang="de-DE" dirty="0">
              <a:solidFill>
                <a:schemeClr val="bg1"/>
              </a:solidFill>
            </a:endParaRPr>
          </a:p>
        </p:txBody>
      </p:sp>
      <p:sp>
        <p:nvSpPr>
          <p:cNvPr id="12" name="Rechteck 11"/>
          <p:cNvSpPr/>
          <p:nvPr/>
        </p:nvSpPr>
        <p:spPr>
          <a:xfrm>
            <a:off x="6876256" y="2852936"/>
            <a:ext cx="1368152" cy="54006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bg1"/>
                </a:solidFill>
              </a:rPr>
              <a:t>Inflation</a:t>
            </a:r>
          </a:p>
          <a:p>
            <a:pPr algn="ctr"/>
            <a:endParaRPr lang="de-DE" dirty="0">
              <a:solidFill>
                <a:srgbClr val="FF0000"/>
              </a:solidFill>
            </a:endParaRPr>
          </a:p>
        </p:txBody>
      </p:sp>
      <p:sp>
        <p:nvSpPr>
          <p:cNvPr id="13" name="Pfeil nach links und rechts 12"/>
          <p:cNvSpPr/>
          <p:nvPr/>
        </p:nvSpPr>
        <p:spPr>
          <a:xfrm rot="5400000">
            <a:off x="6336193" y="3248980"/>
            <a:ext cx="1080120" cy="288033"/>
          </a:xfrm>
          <a:prstGeom prst="lef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4" name="Rechteck 13"/>
          <p:cNvSpPr/>
          <p:nvPr/>
        </p:nvSpPr>
        <p:spPr>
          <a:xfrm>
            <a:off x="899592" y="2420888"/>
            <a:ext cx="2808312" cy="9721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dirty="0" smtClean="0">
                <a:solidFill>
                  <a:prstClr val="white"/>
                </a:solidFill>
              </a:rPr>
              <a:t>Investition</a:t>
            </a:r>
            <a:endParaRPr lang="de-DE" sz="3600" dirty="0">
              <a:solidFill>
                <a:prstClr val="white"/>
              </a:solidFill>
            </a:endParaRPr>
          </a:p>
        </p:txBody>
      </p:sp>
      <p:sp>
        <p:nvSpPr>
          <p:cNvPr id="15" name="Gestreifter Pfeil nach rechts 14"/>
          <p:cNvSpPr/>
          <p:nvPr/>
        </p:nvSpPr>
        <p:spPr>
          <a:xfrm>
            <a:off x="6516216" y="4536834"/>
            <a:ext cx="792088" cy="484632"/>
          </a:xfrm>
          <a:prstGeom prst="striped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6" name="Pfeil nach oben und unten 15"/>
          <p:cNvSpPr/>
          <p:nvPr/>
        </p:nvSpPr>
        <p:spPr>
          <a:xfrm>
            <a:off x="3347864" y="2942946"/>
            <a:ext cx="242316" cy="900100"/>
          </a:xfrm>
          <a:prstGeom prst="upDown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2963437"/>
            <a:ext cx="244475" cy="896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3120144"/>
      </p:ext>
    </p:extLst>
  </p:cSld>
  <p:clrMapOvr>
    <a:masterClrMapping/>
  </p:clrMapOvr>
  <mc:AlternateContent xmlns:mc="http://schemas.openxmlformats.org/markup-compatibility/2006" xmlns:p14="http://schemas.microsoft.com/office/powerpoint/2010/main">
    <mc:Choice Requires="p14">
      <p:transition spd="slow" p14:dur="5000" advClick="0" advTm="140000"/>
    </mc:Choice>
    <mc:Fallback xmlns="">
      <p:transition spd="slow" advClick="0" advTm="140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2394960" y="3541846"/>
            <a:ext cx="914400" cy="252028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sz="4000" dirty="0" smtClean="0">
                <a:solidFill>
                  <a:prstClr val="white"/>
                </a:solidFill>
              </a:rPr>
              <a:t>Einnahmen</a:t>
            </a:r>
            <a:endParaRPr lang="de-DE" sz="4000" dirty="0">
              <a:solidFill>
                <a:prstClr val="white"/>
              </a:solidFill>
            </a:endParaRPr>
          </a:p>
        </p:txBody>
      </p:sp>
      <p:sp>
        <p:nvSpPr>
          <p:cNvPr id="6" name="Rechteck 5"/>
          <p:cNvSpPr/>
          <p:nvPr/>
        </p:nvSpPr>
        <p:spPr>
          <a:xfrm>
            <a:off x="1480560" y="3541846"/>
            <a:ext cx="914400" cy="252028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sz="4400" dirty="0" smtClean="0">
                <a:solidFill>
                  <a:prstClr val="white"/>
                </a:solidFill>
              </a:rPr>
              <a:t>Ausgaben</a:t>
            </a:r>
            <a:endParaRPr lang="de-DE" sz="4400" dirty="0">
              <a:solidFill>
                <a:prstClr val="white"/>
              </a:solidFill>
            </a:endParaRPr>
          </a:p>
        </p:txBody>
      </p:sp>
      <p:sp>
        <p:nvSpPr>
          <p:cNvPr id="7" name="Rechteck 6"/>
          <p:cNvSpPr/>
          <p:nvPr/>
        </p:nvSpPr>
        <p:spPr>
          <a:xfrm>
            <a:off x="1480560" y="2632559"/>
            <a:ext cx="914400" cy="9144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8" name="Rechteck 7"/>
          <p:cNvSpPr/>
          <p:nvPr/>
        </p:nvSpPr>
        <p:spPr>
          <a:xfrm>
            <a:off x="2390055" y="2627446"/>
            <a:ext cx="914400" cy="914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9" name="Rechteck 8"/>
          <p:cNvSpPr/>
          <p:nvPr/>
        </p:nvSpPr>
        <p:spPr>
          <a:xfrm>
            <a:off x="1475656" y="1721137"/>
            <a:ext cx="914400" cy="9144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0" name="Rechteck 9"/>
          <p:cNvSpPr/>
          <p:nvPr/>
        </p:nvSpPr>
        <p:spPr>
          <a:xfrm>
            <a:off x="2390056" y="1718159"/>
            <a:ext cx="914400" cy="9144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1" name="Rechteck 10"/>
          <p:cNvSpPr/>
          <p:nvPr/>
        </p:nvSpPr>
        <p:spPr>
          <a:xfrm>
            <a:off x="1475656" y="1411933"/>
            <a:ext cx="1828800" cy="31133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6" name="Pfeil nach oben und unten 15"/>
          <p:cNvSpPr/>
          <p:nvPr/>
        </p:nvSpPr>
        <p:spPr>
          <a:xfrm>
            <a:off x="2268898" y="1736856"/>
            <a:ext cx="242316" cy="1820843"/>
          </a:xfrm>
          <a:prstGeom prst="up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7" name="Textfeld 16"/>
          <p:cNvSpPr txBox="1"/>
          <p:nvPr/>
        </p:nvSpPr>
        <p:spPr>
          <a:xfrm>
            <a:off x="1669312" y="1410382"/>
            <a:ext cx="1441485" cy="307777"/>
          </a:xfrm>
          <a:prstGeom prst="rect">
            <a:avLst/>
          </a:prstGeom>
          <a:noFill/>
        </p:spPr>
        <p:txBody>
          <a:bodyPr wrap="none" rtlCol="0">
            <a:spAutoFit/>
          </a:bodyPr>
          <a:lstStyle/>
          <a:p>
            <a:r>
              <a:rPr lang="de-DE" sz="1400" dirty="0" smtClean="0">
                <a:solidFill>
                  <a:prstClr val="white"/>
                </a:solidFill>
              </a:rPr>
              <a:t>Produktionslücke</a:t>
            </a:r>
            <a:endParaRPr lang="de-DE" sz="1400" dirty="0">
              <a:solidFill>
                <a:prstClr val="white"/>
              </a:solidFill>
            </a:endParaRPr>
          </a:p>
        </p:txBody>
      </p:sp>
      <p:sp>
        <p:nvSpPr>
          <p:cNvPr id="18" name="Textfeld 17"/>
          <p:cNvSpPr txBox="1"/>
          <p:nvPr/>
        </p:nvSpPr>
        <p:spPr>
          <a:xfrm>
            <a:off x="2520530" y="3168661"/>
            <a:ext cx="653449" cy="369332"/>
          </a:xfrm>
          <a:prstGeom prst="rect">
            <a:avLst/>
          </a:prstGeom>
          <a:noFill/>
        </p:spPr>
        <p:txBody>
          <a:bodyPr wrap="none" rtlCol="0">
            <a:spAutoFit/>
          </a:bodyPr>
          <a:lstStyle/>
          <a:p>
            <a:r>
              <a:rPr lang="de-DE" b="1" dirty="0" smtClean="0">
                <a:solidFill>
                  <a:srgbClr val="C00000"/>
                </a:solidFill>
              </a:rPr>
              <a:t>Krise</a:t>
            </a:r>
            <a:endParaRPr lang="de-DE" b="1" dirty="0">
              <a:solidFill>
                <a:srgbClr val="C00000"/>
              </a:solidFill>
            </a:endParaRPr>
          </a:p>
        </p:txBody>
      </p:sp>
      <p:sp>
        <p:nvSpPr>
          <p:cNvPr id="19" name="Textfeld 18"/>
          <p:cNvSpPr txBox="1"/>
          <p:nvPr/>
        </p:nvSpPr>
        <p:spPr>
          <a:xfrm>
            <a:off x="2472794" y="1739445"/>
            <a:ext cx="748923" cy="369332"/>
          </a:xfrm>
          <a:prstGeom prst="rect">
            <a:avLst/>
          </a:prstGeom>
          <a:noFill/>
        </p:spPr>
        <p:txBody>
          <a:bodyPr wrap="none" rtlCol="0">
            <a:spAutoFit/>
          </a:bodyPr>
          <a:lstStyle/>
          <a:p>
            <a:r>
              <a:rPr lang="de-DE" b="1" dirty="0" smtClean="0">
                <a:solidFill>
                  <a:srgbClr val="C00000"/>
                </a:solidFill>
              </a:rPr>
              <a:t>Boom</a:t>
            </a:r>
            <a:endParaRPr lang="de-DE" b="1" dirty="0">
              <a:solidFill>
                <a:srgbClr val="C00000"/>
              </a:solidFill>
            </a:endParaRPr>
          </a:p>
        </p:txBody>
      </p:sp>
      <p:sp>
        <p:nvSpPr>
          <p:cNvPr id="3" name="Pfeil nach oben und unten 2"/>
          <p:cNvSpPr/>
          <p:nvPr/>
        </p:nvSpPr>
        <p:spPr>
          <a:xfrm>
            <a:off x="827584" y="1415495"/>
            <a:ext cx="484632" cy="4646631"/>
          </a:xfrm>
          <a:prstGeom prst="up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dirty="0" smtClean="0">
                <a:solidFill>
                  <a:prstClr val="white"/>
                </a:solidFill>
              </a:rPr>
              <a:t>Produktionspotenzial</a:t>
            </a:r>
            <a:endParaRPr lang="de-DE" dirty="0">
              <a:solidFill>
                <a:prstClr val="white"/>
              </a:solidFill>
            </a:endParaRPr>
          </a:p>
        </p:txBody>
      </p:sp>
      <p:sp>
        <p:nvSpPr>
          <p:cNvPr id="2" name="Rechteck 1"/>
          <p:cNvSpPr/>
          <p:nvPr/>
        </p:nvSpPr>
        <p:spPr>
          <a:xfrm>
            <a:off x="7092280" y="3933056"/>
            <a:ext cx="914400" cy="158417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dirty="0" smtClean="0">
                <a:solidFill>
                  <a:prstClr val="white"/>
                </a:solidFill>
              </a:rPr>
              <a:t>Ausgaben</a:t>
            </a:r>
            <a:endParaRPr lang="de-DE" dirty="0">
              <a:solidFill>
                <a:prstClr val="white"/>
              </a:solidFill>
            </a:endParaRPr>
          </a:p>
        </p:txBody>
      </p:sp>
      <p:sp>
        <p:nvSpPr>
          <p:cNvPr id="4" name="Rechteck 3"/>
          <p:cNvSpPr/>
          <p:nvPr/>
        </p:nvSpPr>
        <p:spPr>
          <a:xfrm>
            <a:off x="6177880" y="3933056"/>
            <a:ext cx="914400" cy="158417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dirty="0" smtClean="0">
                <a:solidFill>
                  <a:prstClr val="white"/>
                </a:solidFill>
              </a:rPr>
              <a:t>Einnahmen</a:t>
            </a:r>
            <a:endParaRPr lang="de-DE" dirty="0">
              <a:solidFill>
                <a:prstClr val="white"/>
              </a:solidFill>
            </a:endParaRPr>
          </a:p>
        </p:txBody>
      </p:sp>
      <p:sp>
        <p:nvSpPr>
          <p:cNvPr id="12" name="Rechteck 11"/>
          <p:cNvSpPr/>
          <p:nvPr/>
        </p:nvSpPr>
        <p:spPr>
          <a:xfrm>
            <a:off x="7092280" y="3168661"/>
            <a:ext cx="914400" cy="76439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prstClr val="white"/>
              </a:solidFill>
            </a:endParaRPr>
          </a:p>
        </p:txBody>
      </p:sp>
      <p:sp>
        <p:nvSpPr>
          <p:cNvPr id="13" name="Rechteck 12"/>
          <p:cNvSpPr/>
          <p:nvPr/>
        </p:nvSpPr>
        <p:spPr>
          <a:xfrm>
            <a:off x="6177880" y="3168660"/>
            <a:ext cx="914400" cy="76439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4" name="Rechteck 13"/>
          <p:cNvSpPr/>
          <p:nvPr/>
        </p:nvSpPr>
        <p:spPr>
          <a:xfrm>
            <a:off x="7092280" y="1636440"/>
            <a:ext cx="914400" cy="153732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dirty="0" smtClean="0">
                <a:solidFill>
                  <a:prstClr val="white"/>
                </a:solidFill>
              </a:rPr>
              <a:t>Ausgaben- Überschuss</a:t>
            </a:r>
            <a:endParaRPr lang="de-DE" dirty="0">
              <a:solidFill>
                <a:prstClr val="white"/>
              </a:solidFill>
            </a:endParaRPr>
          </a:p>
        </p:txBody>
      </p:sp>
      <p:sp>
        <p:nvSpPr>
          <p:cNvPr id="15" name="Rechteck 14"/>
          <p:cNvSpPr/>
          <p:nvPr/>
        </p:nvSpPr>
        <p:spPr>
          <a:xfrm>
            <a:off x="5076056" y="3933055"/>
            <a:ext cx="914400" cy="1943488"/>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dirty="0" smtClean="0">
                <a:solidFill>
                  <a:prstClr val="white"/>
                </a:solidFill>
              </a:rPr>
              <a:t>Ausgaben</a:t>
            </a:r>
            <a:endParaRPr lang="de-DE" dirty="0">
              <a:solidFill>
                <a:prstClr val="white"/>
              </a:solidFill>
            </a:endParaRPr>
          </a:p>
        </p:txBody>
      </p:sp>
      <p:sp>
        <p:nvSpPr>
          <p:cNvPr id="20" name="Rechteck 19"/>
          <p:cNvSpPr/>
          <p:nvPr/>
        </p:nvSpPr>
        <p:spPr>
          <a:xfrm>
            <a:off x="4161656" y="3933055"/>
            <a:ext cx="914400" cy="1943488"/>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dirty="0" smtClean="0">
                <a:solidFill>
                  <a:prstClr val="white"/>
                </a:solidFill>
              </a:rPr>
              <a:t>Einnahmen</a:t>
            </a:r>
            <a:endParaRPr lang="de-DE" dirty="0">
              <a:solidFill>
                <a:prstClr val="white"/>
              </a:solidFill>
            </a:endParaRPr>
          </a:p>
        </p:txBody>
      </p:sp>
      <p:sp>
        <p:nvSpPr>
          <p:cNvPr id="22" name="Rechteck 21"/>
          <p:cNvSpPr/>
          <p:nvPr/>
        </p:nvSpPr>
        <p:spPr>
          <a:xfrm>
            <a:off x="5076056" y="3173759"/>
            <a:ext cx="914400" cy="75929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23" name="Rechteck 22"/>
          <p:cNvSpPr/>
          <p:nvPr/>
        </p:nvSpPr>
        <p:spPr>
          <a:xfrm>
            <a:off x="4161656" y="3173760"/>
            <a:ext cx="914400" cy="75929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24" name="Rechteck 23"/>
          <p:cNvSpPr/>
          <p:nvPr/>
        </p:nvSpPr>
        <p:spPr>
          <a:xfrm>
            <a:off x="4161656" y="1636440"/>
            <a:ext cx="914400" cy="15322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dirty="0" smtClean="0">
                <a:solidFill>
                  <a:prstClr val="white"/>
                </a:solidFill>
              </a:rPr>
              <a:t>Einnahme- Überschuss</a:t>
            </a:r>
            <a:endParaRPr lang="de-DE" dirty="0">
              <a:solidFill>
                <a:prstClr val="white"/>
              </a:solidFill>
            </a:endParaRPr>
          </a:p>
        </p:txBody>
      </p:sp>
      <p:sp>
        <p:nvSpPr>
          <p:cNvPr id="27" name="Pfeil nach links 26"/>
          <p:cNvSpPr/>
          <p:nvPr/>
        </p:nvSpPr>
        <p:spPr>
          <a:xfrm>
            <a:off x="6948264" y="4547340"/>
            <a:ext cx="288032" cy="242316"/>
          </a:xfrm>
          <a:prstGeom prst="lef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cxnSp>
        <p:nvCxnSpPr>
          <p:cNvPr id="29" name="Gerade Verbindung 28"/>
          <p:cNvCxnSpPr/>
          <p:nvPr/>
        </p:nvCxnSpPr>
        <p:spPr>
          <a:xfrm>
            <a:off x="4161656" y="3933056"/>
            <a:ext cx="384502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Pfeil nach rechts 31"/>
          <p:cNvSpPr/>
          <p:nvPr/>
        </p:nvSpPr>
        <p:spPr>
          <a:xfrm>
            <a:off x="5835265" y="3240582"/>
            <a:ext cx="489204" cy="225490"/>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33" name="Pfeil nach links 32"/>
          <p:cNvSpPr/>
          <p:nvPr/>
        </p:nvSpPr>
        <p:spPr>
          <a:xfrm>
            <a:off x="4932040" y="4733243"/>
            <a:ext cx="288032" cy="242316"/>
          </a:xfrm>
          <a:prstGeom prst="lef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34" name="Pfeil nach links 33"/>
          <p:cNvSpPr/>
          <p:nvPr/>
        </p:nvSpPr>
        <p:spPr>
          <a:xfrm>
            <a:off x="4932040" y="3520093"/>
            <a:ext cx="2299955" cy="242316"/>
          </a:xfrm>
          <a:prstGeom prst="lef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35" name="Textfeld 34"/>
          <p:cNvSpPr txBox="1"/>
          <p:nvPr/>
        </p:nvSpPr>
        <p:spPr>
          <a:xfrm>
            <a:off x="4067944" y="908720"/>
            <a:ext cx="4032448" cy="646331"/>
          </a:xfrm>
          <a:prstGeom prst="rect">
            <a:avLst/>
          </a:prstGeom>
          <a:noFill/>
        </p:spPr>
        <p:txBody>
          <a:bodyPr wrap="square" rtlCol="0">
            <a:spAutoFit/>
          </a:bodyPr>
          <a:lstStyle/>
          <a:p>
            <a:pPr algn="ctr"/>
            <a:r>
              <a:rPr lang="de-DE" dirty="0" smtClean="0">
                <a:solidFill>
                  <a:prstClr val="black"/>
                </a:solidFill>
              </a:rPr>
              <a:t>Sektoren mit Überschuss der</a:t>
            </a:r>
          </a:p>
          <a:p>
            <a:pPr algn="ctr"/>
            <a:r>
              <a:rPr lang="de-DE" dirty="0" smtClean="0">
                <a:solidFill>
                  <a:prstClr val="black"/>
                </a:solidFill>
              </a:rPr>
              <a:t>Einnahmen                                   Ausgaben</a:t>
            </a:r>
            <a:endParaRPr lang="de-DE" dirty="0">
              <a:solidFill>
                <a:prstClr val="black"/>
              </a:solidFill>
            </a:endParaRPr>
          </a:p>
        </p:txBody>
      </p:sp>
      <p:sp>
        <p:nvSpPr>
          <p:cNvPr id="36" name="Textfeld 35"/>
          <p:cNvSpPr txBox="1"/>
          <p:nvPr/>
        </p:nvSpPr>
        <p:spPr>
          <a:xfrm>
            <a:off x="8008038" y="1636440"/>
            <a:ext cx="936475" cy="1477328"/>
          </a:xfrm>
          <a:prstGeom prst="rect">
            <a:avLst/>
          </a:prstGeom>
          <a:noFill/>
        </p:spPr>
        <p:txBody>
          <a:bodyPr wrap="none" rtlCol="0">
            <a:spAutoFit/>
          </a:bodyPr>
          <a:lstStyle/>
          <a:p>
            <a:r>
              <a:rPr lang="de-DE" dirty="0" smtClean="0">
                <a:solidFill>
                  <a:prstClr val="black"/>
                </a:solidFill>
              </a:rPr>
              <a:t>Ausland</a:t>
            </a:r>
          </a:p>
          <a:p>
            <a:endParaRPr lang="de-DE" dirty="0" smtClean="0">
              <a:solidFill>
                <a:prstClr val="black"/>
              </a:solidFill>
            </a:endParaRPr>
          </a:p>
          <a:p>
            <a:r>
              <a:rPr lang="de-DE" dirty="0" smtClean="0">
                <a:solidFill>
                  <a:prstClr val="black"/>
                </a:solidFill>
              </a:rPr>
              <a:t>Staat</a:t>
            </a:r>
          </a:p>
          <a:p>
            <a:endParaRPr lang="de-DE" dirty="0" smtClean="0">
              <a:solidFill>
                <a:prstClr val="black"/>
              </a:solidFill>
            </a:endParaRPr>
          </a:p>
          <a:p>
            <a:r>
              <a:rPr lang="de-DE" dirty="0" smtClean="0">
                <a:solidFill>
                  <a:prstClr val="black"/>
                </a:solidFill>
              </a:rPr>
              <a:t>Privat</a:t>
            </a:r>
            <a:endParaRPr lang="de-DE" dirty="0">
              <a:solidFill>
                <a:prstClr val="black"/>
              </a:solidFill>
            </a:endParaRPr>
          </a:p>
        </p:txBody>
      </p:sp>
      <p:sp>
        <p:nvSpPr>
          <p:cNvPr id="28" name="Pfeil nach rechts 27"/>
          <p:cNvSpPr/>
          <p:nvPr/>
        </p:nvSpPr>
        <p:spPr>
          <a:xfrm>
            <a:off x="5228472" y="1636440"/>
            <a:ext cx="1748792" cy="314256"/>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30" name="Textfeld 29"/>
          <p:cNvSpPr txBox="1"/>
          <p:nvPr/>
        </p:nvSpPr>
        <p:spPr>
          <a:xfrm>
            <a:off x="5220072" y="1950696"/>
            <a:ext cx="1757192" cy="738664"/>
          </a:xfrm>
          <a:prstGeom prst="rect">
            <a:avLst/>
          </a:prstGeom>
          <a:noFill/>
        </p:spPr>
        <p:txBody>
          <a:bodyPr wrap="square" rtlCol="0">
            <a:spAutoFit/>
          </a:bodyPr>
          <a:lstStyle/>
          <a:p>
            <a:r>
              <a:rPr lang="de-DE" sz="1400" b="1" dirty="0" smtClean="0">
                <a:solidFill>
                  <a:prstClr val="black"/>
                </a:solidFill>
              </a:rPr>
              <a:t>Einnahmeüberschuss</a:t>
            </a:r>
          </a:p>
          <a:p>
            <a:r>
              <a:rPr lang="de-DE" sz="1400" b="1" dirty="0" smtClean="0">
                <a:solidFill>
                  <a:prstClr val="black"/>
                </a:solidFill>
              </a:rPr>
              <a:t>erzwingt</a:t>
            </a:r>
          </a:p>
          <a:p>
            <a:r>
              <a:rPr lang="de-DE" sz="1400" b="1" dirty="0" smtClean="0">
                <a:solidFill>
                  <a:prstClr val="black"/>
                </a:solidFill>
              </a:rPr>
              <a:t>Ausgabenüberschuss</a:t>
            </a:r>
            <a:endParaRPr lang="de-DE" sz="1400" b="1" dirty="0">
              <a:solidFill>
                <a:prstClr val="black"/>
              </a:solidFill>
            </a:endParaRPr>
          </a:p>
        </p:txBody>
      </p:sp>
    </p:spTree>
    <p:extLst>
      <p:ext uri="{BB962C8B-B14F-4D97-AF65-F5344CB8AC3E}">
        <p14:creationId xmlns:p14="http://schemas.microsoft.com/office/powerpoint/2010/main" val="3810762544"/>
      </p:ext>
    </p:extLst>
  </p:cSld>
  <p:clrMapOvr>
    <a:masterClrMapping/>
  </p:clrMapOvr>
</p:sld>
</file>

<file path=ppt/theme/theme1.xml><?xml version="1.0" encoding="utf-8"?>
<a:theme xmlns:a="http://schemas.openxmlformats.org/drawingml/2006/main" name="1_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1829</Words>
  <Application>Microsoft Office PowerPoint</Application>
  <PresentationFormat>Bildschirmpräsentation (4:3)</PresentationFormat>
  <Paragraphs>210</Paragraphs>
  <Slides>9</Slides>
  <Notes>8</Notes>
  <HiddenSlides>0</HiddenSlides>
  <MMClips>0</MMClips>
  <ScaleCrop>false</ScaleCrop>
  <HeadingPairs>
    <vt:vector size="6" baseType="variant">
      <vt:variant>
        <vt:lpstr>Verwendete Schriftarten</vt:lpstr>
      </vt:variant>
      <vt:variant>
        <vt:i4>2</vt:i4>
      </vt:variant>
      <vt:variant>
        <vt:lpstr>Design</vt:lpstr>
      </vt:variant>
      <vt:variant>
        <vt:i4>2</vt:i4>
      </vt:variant>
      <vt:variant>
        <vt:lpstr>Folientitel</vt:lpstr>
      </vt:variant>
      <vt:variant>
        <vt:i4>9</vt:i4>
      </vt:variant>
    </vt:vector>
  </HeadingPairs>
  <TitlesOfParts>
    <vt:vector size="13" baseType="lpstr">
      <vt:lpstr>Arial</vt:lpstr>
      <vt:lpstr>Calibri</vt:lpstr>
      <vt:lpstr>1_Larissa</vt:lpstr>
      <vt:lpstr>Larissa</vt:lpstr>
      <vt:lpstr>Die Monetäre Theorie der Produktion von Keynes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VWL: Der Trugschluss in der neoklassischen Theorie</dc:title>
  <dc:creator>Wolf</dc:creator>
  <cp:lastModifiedBy>Wolf</cp:lastModifiedBy>
  <cp:revision>182</cp:revision>
  <dcterms:created xsi:type="dcterms:W3CDTF">2013-10-04T06:08:58Z</dcterms:created>
  <dcterms:modified xsi:type="dcterms:W3CDTF">2014-01-05T10:35:21Z</dcterms:modified>
</cp:coreProperties>
</file>