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3"/>
  </p:notesMasterIdLst>
  <p:sldIdLst>
    <p:sldId id="256" r:id="rId2"/>
    <p:sldId id="289" r:id="rId3"/>
    <p:sldId id="278" r:id="rId4"/>
    <p:sldId id="290" r:id="rId5"/>
    <p:sldId id="279" r:id="rId6"/>
    <p:sldId id="280" r:id="rId7"/>
    <p:sldId id="281" r:id="rId8"/>
    <p:sldId id="282" r:id="rId9"/>
    <p:sldId id="291" r:id="rId10"/>
    <p:sldId id="268" r:id="rId11"/>
    <p:sldId id="288" r:id="rId12"/>
  </p:sldIdLst>
  <p:sldSz cx="9144000" cy="6858000" type="screen4x3"/>
  <p:notesSz cx="6858000" cy="9144000"/>
  <p:embeddedFontLst>
    <p:embeddedFont>
      <p:font typeface="Calibri" panose="020F0502020204030204" pitchFamily="34" charset="0"/>
      <p:regular r:id="rId14"/>
      <p:bold r:id="rId15"/>
      <p:italic r:id="rId16"/>
      <p:boldItalic r:id="rId17"/>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accent1"/>
    </p:penClr>
    <p:extLst>
      <p:ext uri="{EC167BDD-8182-4AB7-AECC-EB403E3ABB37}">
        <p14:laserClr xmlns:p14="http://schemas.microsoft.com/office/powerpoint/2010/main">
          <a:srgbClr val="0000FF"/>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914" autoAdjust="0"/>
  </p:normalViewPr>
  <p:slideViewPr>
    <p:cSldViewPr>
      <p:cViewPr varScale="1">
        <p:scale>
          <a:sx n="117" d="100"/>
          <a:sy n="117" d="100"/>
        </p:scale>
        <p:origin x="-1464"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D30BE3-2CAC-4FF0-B73C-0FCA11CEB8DC}" type="datetimeFigureOut">
              <a:rPr lang="de-DE" smtClean="0"/>
              <a:t>17.10.2013</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10029E-9B2E-4D05-8588-CCCA0FDF9BAD}" type="slidenum">
              <a:rPr lang="de-DE" smtClean="0"/>
              <a:t>‹Nr.›</a:t>
            </a:fld>
            <a:endParaRPr lang="de-DE"/>
          </a:p>
        </p:txBody>
      </p:sp>
    </p:spTree>
    <p:extLst>
      <p:ext uri="{BB962C8B-B14F-4D97-AF65-F5344CB8AC3E}">
        <p14:creationId xmlns:p14="http://schemas.microsoft.com/office/powerpoint/2010/main" val="2595761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Willkommen zu unserem</a:t>
            </a:r>
            <a:r>
              <a:rPr lang="de-DE" baseline="0" dirty="0" smtClean="0"/>
              <a:t> Thema der Wirtschaftskrisen in der VWL. </a:t>
            </a:r>
          </a:p>
          <a:p>
            <a:endParaRPr lang="de-DE" baseline="0" dirty="0" smtClean="0"/>
          </a:p>
          <a:p>
            <a:r>
              <a:rPr lang="de-DE" baseline="0" dirty="0" smtClean="0"/>
              <a:t>Es wird Sie vielleicht überraschen, aber die Volkswirtschaftslehre begann vor über 200 Jahren mit der generellen Leugnung der Wirtschaftskrisen: Es könne gar keine Krisen geben, Absatzkrisen seien völlig unmöglich. </a:t>
            </a:r>
          </a:p>
          <a:p>
            <a:endParaRPr lang="de-DE" baseline="0" dirty="0" smtClean="0"/>
          </a:p>
          <a:p>
            <a:r>
              <a:rPr lang="de-DE" baseline="0" dirty="0" smtClean="0"/>
              <a:t>Es wird Sie noch mehr überraschen, dass die VWL immer noch Wirtschaftskrisen generell leugnet, indem sie das neoklassische Arbeitsmarktmodell verwendet.</a:t>
            </a:r>
          </a:p>
          <a:p>
            <a:endParaRPr lang="de-DE" baseline="0" dirty="0" smtClean="0"/>
          </a:p>
        </p:txBody>
      </p:sp>
      <p:sp>
        <p:nvSpPr>
          <p:cNvPr id="4" name="Foliennummernplatzhalter 3"/>
          <p:cNvSpPr>
            <a:spLocks noGrp="1"/>
          </p:cNvSpPr>
          <p:nvPr>
            <p:ph type="sldNum" sz="quarter" idx="10"/>
          </p:nvPr>
        </p:nvSpPr>
        <p:spPr/>
        <p:txBody>
          <a:bodyPr/>
          <a:lstStyle/>
          <a:p>
            <a:fld id="{5F10029E-9B2E-4D05-8588-CCCA0FDF9BAD}" type="slidenum">
              <a:rPr lang="de-DE" smtClean="0"/>
              <a:t>1</a:t>
            </a:fld>
            <a:endParaRPr lang="de-DE"/>
          </a:p>
        </p:txBody>
      </p:sp>
    </p:spTree>
    <p:extLst>
      <p:ext uri="{BB962C8B-B14F-4D97-AF65-F5344CB8AC3E}">
        <p14:creationId xmlns:p14="http://schemas.microsoft.com/office/powerpoint/2010/main" val="194919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Nun sehen wir uns erst noch die Argumentation der Klassiker und Neoklassiker genauer an, warum es angeblich keine Krisen geben könne. </a:t>
            </a:r>
          </a:p>
          <a:p>
            <a:endParaRPr lang="de-DE" dirty="0" smtClean="0"/>
          </a:p>
          <a:p>
            <a:r>
              <a:rPr lang="de-DE" dirty="0" smtClean="0"/>
              <a:t>Es handelt sich nämlich um einen Trick, auf den die</a:t>
            </a:r>
            <a:r>
              <a:rPr lang="de-DE" baseline="0" dirty="0" smtClean="0"/>
              <a:t> Studenten der VWL meist hereingefallen sind</a:t>
            </a:r>
            <a:r>
              <a:rPr lang="de-DE" dirty="0" smtClean="0"/>
              <a:t>:</a:t>
            </a:r>
          </a:p>
          <a:p>
            <a:endParaRPr lang="de-DE" dirty="0" smtClean="0"/>
          </a:p>
          <a:p>
            <a:r>
              <a:rPr lang="de-DE" dirty="0" smtClean="0"/>
              <a:t>Die Klassiker und Neoklassiker gehen davon aus, dass die Unternehmen immer alles verfügbare Kapital und jeden Arbeiter zur Produktion einsetzen. Alles Kapital darum, weil es ja knapp ist und in der Produktion eine Rendite bringt. Alle Arbeiter, weil die bei den Klassikern nur mit dem Existenzminimum entlohnt werden, bei den Klassikern war Arbeitslosigkeit unbekannt und es gab gar keinen Arbeitsmarkt, auf dem die Löhne zu hoch hätten sein können, weil eben grundsätzlich nur das Existenzminimum als Lohn gezahlt wurde. Bei den Neoklassikern werden alle</a:t>
            </a:r>
            <a:r>
              <a:rPr lang="de-DE" baseline="0" dirty="0" smtClean="0"/>
              <a:t> Arbeiter beschäftigt, die mit einem Lohn einverstanden sind, der dem Grenznutzen ihrer Arbeit entspricht, also der Grenzproduktivität. Arbeitslosigkeit ist bei den Neoklassikern dann immer freiwillig wegen zu hoher Lohnforderungen. </a:t>
            </a:r>
          </a:p>
          <a:p>
            <a:endParaRPr lang="de-DE" baseline="0" dirty="0" smtClean="0"/>
          </a:p>
          <a:p>
            <a:r>
              <a:rPr lang="de-DE" baseline="0" dirty="0" smtClean="0"/>
              <a:t>Wir werden uns das jetzt gleich einmal grafisch ansehen.</a:t>
            </a:r>
            <a:endParaRPr lang="de-DE"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5F10029E-9B2E-4D05-8588-CCCA0FDF9BAD}" type="slidenum">
              <a:rPr lang="de-DE" smtClean="0"/>
              <a:t>2</a:t>
            </a:fld>
            <a:endParaRPr lang="de-DE"/>
          </a:p>
        </p:txBody>
      </p:sp>
    </p:spTree>
    <p:extLst>
      <p:ext uri="{BB962C8B-B14F-4D97-AF65-F5344CB8AC3E}">
        <p14:creationId xmlns:p14="http://schemas.microsoft.com/office/powerpoint/2010/main" val="2438704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F10029E-9B2E-4D05-8588-CCCA0FDF9BAD}" type="slidenum">
              <a:rPr lang="de-DE" smtClean="0"/>
              <a:t>3</a:t>
            </a:fld>
            <a:endParaRPr lang="de-DE"/>
          </a:p>
        </p:txBody>
      </p:sp>
    </p:spTree>
    <p:extLst>
      <p:ext uri="{BB962C8B-B14F-4D97-AF65-F5344CB8AC3E}">
        <p14:creationId xmlns:p14="http://schemas.microsoft.com/office/powerpoint/2010/main" val="3527895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BC83DF99-AE38-41D5-97BC-B4A793187EBC}" type="datetimeFigureOut">
              <a:rPr lang="de-DE" smtClean="0">
                <a:solidFill>
                  <a:prstClr val="black">
                    <a:tint val="75000"/>
                  </a:prstClr>
                </a:solidFill>
              </a:rPr>
              <a:pPr/>
              <a:t>17.10.2013</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4DC5FDB7-8319-4A47-A32D-D17A99C22D39}"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4959823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C83DF99-AE38-41D5-97BC-B4A793187EBC}" type="datetimeFigureOut">
              <a:rPr lang="de-DE" smtClean="0">
                <a:solidFill>
                  <a:prstClr val="black">
                    <a:tint val="75000"/>
                  </a:prstClr>
                </a:solidFill>
              </a:rPr>
              <a:pPr/>
              <a:t>17.10.2013</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4DC5FDB7-8319-4A47-A32D-D17A99C22D39}"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82296157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C83DF99-AE38-41D5-97BC-B4A793187EBC}" type="datetimeFigureOut">
              <a:rPr lang="de-DE" smtClean="0">
                <a:solidFill>
                  <a:prstClr val="black">
                    <a:tint val="75000"/>
                  </a:prstClr>
                </a:solidFill>
              </a:rPr>
              <a:pPr/>
              <a:t>17.10.2013</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4DC5FDB7-8319-4A47-A32D-D17A99C22D39}"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87942003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C83DF99-AE38-41D5-97BC-B4A793187EBC}" type="datetimeFigureOut">
              <a:rPr lang="de-DE" smtClean="0">
                <a:solidFill>
                  <a:prstClr val="black">
                    <a:tint val="75000"/>
                  </a:prstClr>
                </a:solidFill>
              </a:rPr>
              <a:pPr/>
              <a:t>17.10.2013</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4DC5FDB7-8319-4A47-A32D-D17A99C22D39}"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74328199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BC83DF99-AE38-41D5-97BC-B4A793187EBC}" type="datetimeFigureOut">
              <a:rPr lang="de-DE" smtClean="0">
                <a:solidFill>
                  <a:prstClr val="black">
                    <a:tint val="75000"/>
                  </a:prstClr>
                </a:solidFill>
              </a:rPr>
              <a:pPr/>
              <a:t>17.10.2013</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4DC5FDB7-8319-4A47-A32D-D17A99C22D39}"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29592309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BC83DF99-AE38-41D5-97BC-B4A793187EBC}" type="datetimeFigureOut">
              <a:rPr lang="de-DE" smtClean="0">
                <a:solidFill>
                  <a:prstClr val="black">
                    <a:tint val="75000"/>
                  </a:prstClr>
                </a:solidFill>
              </a:rPr>
              <a:pPr/>
              <a:t>17.10.2013</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4DC5FDB7-8319-4A47-A32D-D17A99C22D39}"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5372793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BC83DF99-AE38-41D5-97BC-B4A793187EBC}" type="datetimeFigureOut">
              <a:rPr lang="de-DE" smtClean="0">
                <a:solidFill>
                  <a:prstClr val="black">
                    <a:tint val="75000"/>
                  </a:prstClr>
                </a:solidFill>
              </a:rPr>
              <a:pPr/>
              <a:t>17.10.2013</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4DC5FDB7-8319-4A47-A32D-D17A99C22D39}"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75452117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BC83DF99-AE38-41D5-97BC-B4A793187EBC}" type="datetimeFigureOut">
              <a:rPr lang="de-DE" smtClean="0">
                <a:solidFill>
                  <a:prstClr val="black">
                    <a:tint val="75000"/>
                  </a:prstClr>
                </a:solidFill>
              </a:rPr>
              <a:pPr/>
              <a:t>17.10.2013</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4DC5FDB7-8319-4A47-A32D-D17A99C22D39}"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1816937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C83DF99-AE38-41D5-97BC-B4A793187EBC}" type="datetimeFigureOut">
              <a:rPr lang="de-DE" smtClean="0">
                <a:solidFill>
                  <a:prstClr val="black">
                    <a:tint val="75000"/>
                  </a:prstClr>
                </a:solidFill>
              </a:rPr>
              <a:pPr/>
              <a:t>17.10.2013</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4DC5FDB7-8319-4A47-A32D-D17A99C22D39}"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62125949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C83DF99-AE38-41D5-97BC-B4A793187EBC}" type="datetimeFigureOut">
              <a:rPr lang="de-DE" smtClean="0">
                <a:solidFill>
                  <a:prstClr val="black">
                    <a:tint val="75000"/>
                  </a:prstClr>
                </a:solidFill>
              </a:rPr>
              <a:pPr/>
              <a:t>17.10.2013</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4DC5FDB7-8319-4A47-A32D-D17A99C22D39}"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39508596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C83DF99-AE38-41D5-97BC-B4A793187EBC}" type="datetimeFigureOut">
              <a:rPr lang="de-DE" smtClean="0">
                <a:solidFill>
                  <a:prstClr val="black">
                    <a:tint val="75000"/>
                  </a:prstClr>
                </a:solidFill>
              </a:rPr>
              <a:pPr/>
              <a:t>17.10.2013</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4DC5FDB7-8319-4A47-A32D-D17A99C22D39}"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02470155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83DF99-AE38-41D5-97BC-B4A793187EBC}" type="datetimeFigureOut">
              <a:rPr lang="de-DE" smtClean="0">
                <a:solidFill>
                  <a:prstClr val="black">
                    <a:tint val="75000"/>
                  </a:prstClr>
                </a:solidFill>
              </a:rPr>
              <a:pPr/>
              <a:t>17.10.2013</a:t>
            </a:fld>
            <a:endParaRPr lang="de-DE">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C5FDB7-8319-4A47-A32D-D17A99C22D39}"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785020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548681"/>
            <a:ext cx="7772400" cy="1440159"/>
          </a:xfrm>
        </p:spPr>
        <p:txBody>
          <a:bodyPr>
            <a:noAutofit/>
          </a:bodyPr>
          <a:lstStyle/>
          <a:p>
            <a:r>
              <a:rPr lang="de-DE" dirty="0" smtClean="0"/>
              <a:t>Krisen mit Keynes erklärt</a:t>
            </a:r>
            <a:endParaRPr lang="de-DE" dirty="0"/>
          </a:p>
        </p:txBody>
      </p:sp>
      <p:sp>
        <p:nvSpPr>
          <p:cNvPr id="3" name="Untertitel 2"/>
          <p:cNvSpPr>
            <a:spLocks noGrp="1"/>
          </p:cNvSpPr>
          <p:nvPr>
            <p:ph type="subTitle" idx="1"/>
          </p:nvPr>
        </p:nvSpPr>
        <p:spPr>
          <a:xfrm>
            <a:off x="395536" y="1844824"/>
            <a:ext cx="8496944" cy="4608512"/>
          </a:xfrm>
        </p:spPr>
        <p:txBody>
          <a:bodyPr>
            <a:normAutofit fontScale="92500" lnSpcReduction="10000"/>
          </a:bodyPr>
          <a:lstStyle/>
          <a:p>
            <a:endParaRPr lang="de-DE" dirty="0" smtClean="0"/>
          </a:p>
          <a:p>
            <a:r>
              <a:rPr lang="de-DE" sz="2800" dirty="0">
                <a:solidFill>
                  <a:srgbClr val="002060"/>
                </a:solidFill>
              </a:rPr>
              <a:t>Der Bestand an Kapital und das Niveau der Beschäftigung werden folglich schrumpfen müssen, bis das Gemeinwesen so verarmt ist, </a:t>
            </a:r>
            <a:r>
              <a:rPr lang="de-DE" sz="2800" b="1" dirty="0" smtClean="0">
                <a:solidFill>
                  <a:srgbClr val="002060"/>
                </a:solidFill>
              </a:rPr>
              <a:t>dass </a:t>
            </a:r>
            <a:r>
              <a:rPr lang="de-DE" sz="2800" b="1" dirty="0">
                <a:solidFill>
                  <a:srgbClr val="002060"/>
                </a:solidFill>
              </a:rPr>
              <a:t>die Gesamtersparnis Null geworden ist</a:t>
            </a:r>
            <a:r>
              <a:rPr lang="de-DE" sz="2800" dirty="0">
                <a:solidFill>
                  <a:srgbClr val="002060"/>
                </a:solidFill>
              </a:rPr>
              <a:t>, so dass die positive Ersparnis einiger Einzelner oder Gruppen durch die negative Ersparnis anderer aufgehoben wird</a:t>
            </a:r>
            <a:r>
              <a:rPr lang="de-DE" sz="2800" dirty="0" smtClean="0">
                <a:solidFill>
                  <a:srgbClr val="002060"/>
                </a:solidFill>
              </a:rPr>
              <a:t>.</a:t>
            </a:r>
          </a:p>
          <a:p>
            <a:r>
              <a:rPr lang="de-DE" sz="1900" dirty="0" smtClean="0"/>
              <a:t>Allgemeine </a:t>
            </a:r>
            <a:r>
              <a:rPr lang="de-DE" sz="1900" dirty="0"/>
              <a:t>Theorie, Berlin 1936/2006, S. 183 </a:t>
            </a:r>
            <a:endParaRPr lang="de-DE" sz="1900" dirty="0" smtClean="0"/>
          </a:p>
          <a:p>
            <a:endParaRPr lang="de-DE" sz="1900" dirty="0"/>
          </a:p>
          <a:p>
            <a:r>
              <a:rPr lang="de-DE" sz="1900" dirty="0" smtClean="0"/>
              <a:t>Die VWL hatte immer behauptet: </a:t>
            </a:r>
          </a:p>
          <a:p>
            <a:r>
              <a:rPr lang="de-DE" sz="2600" b="1" dirty="0" smtClean="0"/>
              <a:t>Y = f (Kapital, Arbeit)</a:t>
            </a:r>
          </a:p>
          <a:p>
            <a:endParaRPr lang="de-DE" sz="1600" dirty="0"/>
          </a:p>
          <a:p>
            <a:r>
              <a:rPr lang="de-DE" sz="1800" dirty="0" smtClean="0"/>
              <a:t>www.wolfgang-waldner.com</a:t>
            </a:r>
            <a:r>
              <a:rPr lang="de-DE" sz="2400" dirty="0" smtClean="0"/>
              <a:t> </a:t>
            </a:r>
          </a:p>
          <a:p>
            <a:r>
              <a:rPr lang="de-DE" sz="1600" dirty="0" smtClean="0"/>
              <a:t>Version vom 12.10.2013</a:t>
            </a:r>
          </a:p>
          <a:p>
            <a:endParaRPr lang="de-DE" dirty="0"/>
          </a:p>
        </p:txBody>
      </p:sp>
      <p:pic>
        <p:nvPicPr>
          <p:cNvPr id="6" name="KeynesA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4328" y="5589240"/>
            <a:ext cx="609600" cy="609600"/>
          </a:xfrm>
          <a:prstGeom prst="rect">
            <a:avLst/>
          </a:prstGeom>
        </p:spPr>
      </p:pic>
    </p:spTree>
    <p:extLst>
      <p:ext uri="{BB962C8B-B14F-4D97-AF65-F5344CB8AC3E}">
        <p14:creationId xmlns:p14="http://schemas.microsoft.com/office/powerpoint/2010/main" val="3266212158"/>
      </p:ext>
    </p:extLst>
  </p:cSld>
  <p:clrMapOvr>
    <a:masterClrMapping/>
  </p:clrMapOvr>
  <mc:AlternateContent xmlns:mc="http://schemas.openxmlformats.org/markup-compatibility/2006">
    <mc:Choice xmlns:p14="http://schemas.microsoft.com/office/powerpoint/2010/main" Requires="p14">
      <p:transition spd="slow" p14:dur="2000" advTm="120000"/>
    </mc:Choice>
    <mc:Fallback>
      <p:transition spd="slow" advTm="1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7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3A86A75C-4F4B-4683-9AE1-C65F6400EC91}">
      <p14:laserTraceLst xmlns:p14="http://schemas.microsoft.com/office/powerpoint/2010/main">
        <p14:tracePtLst>
          <p14:tracePt t="126710" x="6381750" y="3397250"/>
          <p14:tracePt t="127026" x="6369050" y="3397250"/>
          <p14:tracePt t="127037" x="6350000" y="3397250"/>
          <p14:tracePt t="127037" x="6330950" y="3403600"/>
          <p14:tracePt t="127044" x="6292850" y="3409950"/>
          <p14:tracePt t="127061" x="6267450" y="3416300"/>
          <p14:tracePt t="127078" x="6248400" y="3416300"/>
          <p14:tracePt t="127095" x="6235700" y="3416300"/>
          <p14:tracePt t="127111" x="6216650" y="3416300"/>
          <p14:tracePt t="127128" x="6191250" y="3422650"/>
          <p14:tracePt t="127145" x="6134100" y="3429000"/>
          <p14:tracePt t="127162" x="6096000" y="3429000"/>
          <p14:tracePt t="127178" x="6064250" y="3429000"/>
          <p14:tracePt t="127195" x="6026150" y="3429000"/>
          <p14:tracePt t="127212" x="6000750" y="3429000"/>
          <p14:tracePt t="127228" x="5962650" y="3429000"/>
          <p14:tracePt t="127245" x="5911850" y="3429000"/>
          <p14:tracePt t="127262" x="5861050" y="3429000"/>
          <p14:tracePt t="127279" x="5810250" y="3429000"/>
          <p14:tracePt t="127295" x="5746750" y="3435350"/>
          <p14:tracePt t="127312" x="5670550" y="3435350"/>
          <p14:tracePt t="127329" x="5581650" y="3435350"/>
          <p14:tracePt t="127346" x="5530850" y="3435350"/>
          <p14:tracePt t="127363" x="5486400" y="3435350"/>
          <p14:tracePt t="127379" x="5448300" y="3435350"/>
          <p14:tracePt t="127396" x="5403850" y="3435350"/>
          <p14:tracePt t="127412" x="5359400" y="3435350"/>
          <p14:tracePt t="127429" x="5302250" y="3435350"/>
          <p14:tracePt t="127446" x="5251450" y="3435350"/>
          <p14:tracePt t="127463" x="5207000" y="3435350"/>
          <p14:tracePt t="127480" x="5162550" y="3435350"/>
          <p14:tracePt t="127496" x="5124450" y="3435350"/>
          <p14:tracePt t="127513" x="5054600" y="3435350"/>
          <p14:tracePt t="127530" x="4991100" y="3435350"/>
          <p14:tracePt t="127547" x="4927600" y="3435350"/>
          <p14:tracePt t="127563" x="4870450" y="3435350"/>
          <p14:tracePt t="127580" x="4813300" y="3435350"/>
          <p14:tracePt t="127597" x="4768850" y="3435350"/>
          <p14:tracePt t="127613" x="4724400" y="3435350"/>
          <p14:tracePt t="127630" x="4660900" y="3435350"/>
          <p14:tracePt t="127647" x="4591050" y="3435350"/>
          <p14:tracePt t="127664" x="4521200" y="3435350"/>
          <p14:tracePt t="127680" x="4457700" y="3435350"/>
          <p14:tracePt t="127680" x="4432300" y="3435350"/>
          <p14:tracePt t="127697" x="4375150" y="3435350"/>
          <p14:tracePt t="127714" x="4330700" y="3435350"/>
          <p14:tracePt t="127731" x="4279900" y="3435350"/>
          <p14:tracePt t="127747" x="4222750" y="3435350"/>
          <p14:tracePt t="127764" x="4178300" y="3435350"/>
          <p14:tracePt t="127781" x="4127500" y="3435350"/>
          <p14:tracePt t="127798" x="4089400" y="3435350"/>
          <p14:tracePt t="127814" x="4044950" y="3435350"/>
          <p14:tracePt t="127831" x="3994150" y="3435350"/>
          <p14:tracePt t="127848" x="3930650" y="3435350"/>
          <p14:tracePt t="127865" x="3860800" y="3435350"/>
          <p14:tracePt t="127882" x="3810000" y="3435350"/>
          <p14:tracePt t="127898" x="3771900" y="3435350"/>
          <p14:tracePt t="127915" x="3746500" y="3435350"/>
          <p14:tracePt t="127932" x="3721100" y="3435350"/>
          <p14:tracePt t="127948" x="3676650" y="3435350"/>
          <p14:tracePt t="127965" x="3644900" y="3435350"/>
          <p14:tracePt t="127982" x="3606800" y="3435350"/>
          <p14:tracePt t="127999" x="3562350" y="3435350"/>
          <p14:tracePt t="128015" x="3530600" y="3435350"/>
          <p14:tracePt t="128032" x="3517900" y="3429000"/>
          <p14:tracePt t="128137" x="3511550" y="3429000"/>
          <p14:tracePt t="128145" x="3492500" y="3429000"/>
          <p14:tracePt t="128159" x="3467100" y="3429000"/>
          <p14:tracePt t="128159" x="3448050" y="3422650"/>
          <p14:tracePt t="128166" x="3422650" y="3422650"/>
          <p14:tracePt t="128183" x="3409950" y="3422650"/>
          <p14:tracePt t="128200" x="3384550" y="3416300"/>
          <p14:tracePt t="128216" x="3371850" y="3416300"/>
          <p14:tracePt t="128233" x="3365500" y="3409950"/>
          <p14:tracePt t="128393" x="3384550" y="3409950"/>
          <p14:tracePt t="128401" x="3429000" y="3409950"/>
          <p14:tracePt t="128418" x="3454400" y="3416300"/>
          <p14:tracePt t="128418" x="3498850" y="3416300"/>
          <p14:tracePt t="128434" x="3543300" y="3416300"/>
          <p14:tracePt t="128451" x="3600450" y="3422650"/>
          <p14:tracePt t="128467" x="3663950" y="3429000"/>
          <p14:tracePt t="128484" x="3727450" y="3441700"/>
          <p14:tracePt t="128501" x="3803650" y="3448050"/>
          <p14:tracePt t="128518" x="3873500" y="3454400"/>
          <p14:tracePt t="128534" x="3962400" y="3467100"/>
          <p14:tracePt t="128551" x="4051300" y="3473450"/>
          <p14:tracePt t="128568" x="4140200" y="3486150"/>
          <p14:tracePt t="128585" x="4254500" y="3505200"/>
          <p14:tracePt t="128601" x="4330700" y="3517900"/>
          <p14:tracePt t="128618" x="4400550" y="3524250"/>
          <p14:tracePt t="128635" x="4489450" y="3536950"/>
          <p14:tracePt t="128652" x="4578350" y="3549650"/>
          <p14:tracePt t="128668" x="4673600" y="3562350"/>
          <p14:tracePt t="128685" x="4749800" y="3562350"/>
          <p14:tracePt t="128702" x="4832350" y="3568700"/>
          <p14:tracePt t="128719" x="4914900" y="3568700"/>
          <p14:tracePt t="128736" x="4991100" y="3568700"/>
          <p14:tracePt t="128752" x="5067300" y="3568700"/>
          <p14:tracePt t="128769" x="5187950" y="3568700"/>
          <p14:tracePt t="128786" x="5257800" y="3568700"/>
          <p14:tracePt t="128802" x="5327650" y="3568700"/>
          <p14:tracePt t="128819" x="5391150" y="3568700"/>
          <p14:tracePt t="128836" x="5441950" y="3568700"/>
          <p14:tracePt t="128853" x="5486400" y="3568700"/>
          <p14:tracePt t="128869" x="5518150" y="3568700"/>
          <p14:tracePt t="128886" x="5549900" y="3568700"/>
          <p14:tracePt t="128903" x="5594350" y="3568700"/>
          <p14:tracePt t="128920" x="5645150" y="3568700"/>
          <p14:tracePt t="128936" x="5695950" y="3568700"/>
          <p14:tracePt t="128953" x="5778500" y="3568700"/>
          <p14:tracePt t="128970" x="5803900" y="3568700"/>
          <p14:tracePt t="128987" x="5816600" y="3568700"/>
          <p14:tracePt t="129003" x="5822950" y="3568700"/>
          <p14:tracePt t="129020" x="5835650" y="3568700"/>
          <p14:tracePt t="129037" x="5842000" y="3568700"/>
          <p14:tracePt t="129054" x="5854700" y="3562350"/>
          <p14:tracePt t="129090" x="5867400" y="3556000"/>
          <p14:tracePt t="129106" x="5873750" y="3556000"/>
          <p14:tracePt t="129108" x="5886450" y="3549650"/>
          <p14:tracePt t="129122" x="5905500" y="3543300"/>
          <p14:tracePt t="129138" x="5924550" y="3543300"/>
          <p14:tracePt t="129155" x="5937250" y="3536950"/>
          <p14:tracePt t="129172" x="5943600" y="3530600"/>
          <p14:tracePt t="129210" x="5949950" y="3530600"/>
          <p14:tracePt t="129218" x="5956300" y="3530600"/>
          <p14:tracePt t="129226" x="5981700" y="3530600"/>
          <p14:tracePt t="129240" x="6013450" y="3530600"/>
          <p14:tracePt t="129255" x="6038850" y="3530600"/>
          <p14:tracePt t="129272" x="6051550" y="3530600"/>
          <p14:tracePt t="129289" x="6057900" y="3524250"/>
          <p14:tracePt t="129306" x="6076950" y="3517900"/>
          <p14:tracePt t="129322" x="6089650" y="3511550"/>
          <p14:tracePt t="129339" x="6096000" y="3505200"/>
          <p14:tracePt t="129356" x="6108700" y="3505200"/>
          <p14:tracePt t="129373" x="6115050" y="3498850"/>
          <p14:tracePt t="129389" x="6127750" y="3498850"/>
          <p14:tracePt t="129406" x="6140450" y="3492500"/>
          <p14:tracePt t="129423" x="6165850" y="3486150"/>
          <p14:tracePt t="129440" x="6178550" y="3486150"/>
          <p14:tracePt t="129456" x="6191250" y="3486150"/>
          <p14:tracePt t="129473" x="6210300" y="3473450"/>
          <p14:tracePt t="129490" x="6223000" y="3467100"/>
          <p14:tracePt t="129507" x="6235700" y="3467100"/>
          <p14:tracePt t="129523" x="6242050" y="3460750"/>
          <p14:tracePt t="129540" x="6248400" y="3454400"/>
          <p14:tracePt t="129557" x="6267450" y="3448050"/>
          <p14:tracePt t="129574" x="6292850" y="3441700"/>
          <p14:tracePt t="129590" x="6311900" y="3435350"/>
          <p14:tracePt t="129607" x="6337300" y="3435350"/>
          <p14:tracePt t="130232" x="0" y="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Das </a:t>
            </a:r>
            <a:r>
              <a:rPr lang="de-DE" dirty="0" smtClean="0"/>
              <a:t>Produktionspotenzial</a:t>
            </a:r>
            <a:endParaRPr lang="de-DE" dirty="0"/>
          </a:p>
        </p:txBody>
      </p:sp>
      <p:sp>
        <p:nvSpPr>
          <p:cNvPr id="3" name="Inhaltsplatzhalter 2"/>
          <p:cNvSpPr>
            <a:spLocks noGrp="1"/>
          </p:cNvSpPr>
          <p:nvPr>
            <p:ph sz="half" idx="1"/>
          </p:nvPr>
        </p:nvSpPr>
        <p:spPr/>
        <p:txBody>
          <a:bodyPr/>
          <a:lstStyle/>
          <a:p>
            <a:r>
              <a:rPr lang="de-DE" sz="2400" dirty="0" smtClean="0"/>
              <a:t>Klassik/Neoklassik:</a:t>
            </a:r>
          </a:p>
          <a:p>
            <a:pPr marL="0" indent="0">
              <a:buNone/>
            </a:pPr>
            <a:endParaRPr lang="de-DE" dirty="0"/>
          </a:p>
          <a:p>
            <a:pPr marL="0" indent="0">
              <a:buNone/>
            </a:pPr>
            <a:endParaRPr lang="de-DE" dirty="0"/>
          </a:p>
        </p:txBody>
      </p:sp>
      <p:sp>
        <p:nvSpPr>
          <p:cNvPr id="4" name="Inhaltsplatzhalter 3"/>
          <p:cNvSpPr>
            <a:spLocks noGrp="1"/>
          </p:cNvSpPr>
          <p:nvPr>
            <p:ph sz="half" idx="2"/>
          </p:nvPr>
        </p:nvSpPr>
        <p:spPr>
          <a:xfrm>
            <a:off x="4932040" y="1600200"/>
            <a:ext cx="3754760" cy="4853136"/>
          </a:xfrm>
        </p:spPr>
        <p:txBody>
          <a:bodyPr>
            <a:normAutofit/>
          </a:bodyPr>
          <a:lstStyle/>
          <a:p>
            <a:r>
              <a:rPr lang="de-DE" sz="2400" dirty="0" smtClean="0"/>
              <a:t>Keynes/Saldenmechanik:</a:t>
            </a:r>
            <a:endParaRPr lang="de-DE" sz="2400" dirty="0"/>
          </a:p>
        </p:txBody>
      </p:sp>
      <p:sp>
        <p:nvSpPr>
          <p:cNvPr id="5" name="Rechteck 4"/>
          <p:cNvSpPr/>
          <p:nvPr/>
        </p:nvSpPr>
        <p:spPr>
          <a:xfrm>
            <a:off x="899592" y="3392996"/>
            <a:ext cx="2808312" cy="277230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smtClean="0">
                <a:solidFill>
                  <a:prstClr val="white"/>
                </a:solidFill>
              </a:rPr>
              <a:t>Konsum</a:t>
            </a:r>
            <a:endParaRPr lang="de-DE" sz="4400" dirty="0">
              <a:solidFill>
                <a:prstClr val="white"/>
              </a:solidFill>
            </a:endParaRPr>
          </a:p>
        </p:txBody>
      </p:sp>
      <p:sp>
        <p:nvSpPr>
          <p:cNvPr id="6" name="Rechteck 5"/>
          <p:cNvSpPr/>
          <p:nvPr/>
        </p:nvSpPr>
        <p:spPr>
          <a:xfrm>
            <a:off x="6876256" y="3933056"/>
            <a:ext cx="1368152" cy="223224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DE" sz="3600" dirty="0" smtClean="0">
                <a:solidFill>
                  <a:prstClr val="white"/>
                </a:solidFill>
              </a:rPr>
              <a:t>Einnahmen</a:t>
            </a:r>
            <a:endParaRPr lang="de-DE" sz="3200" dirty="0">
              <a:solidFill>
                <a:prstClr val="white"/>
              </a:solidFill>
            </a:endParaRPr>
          </a:p>
        </p:txBody>
      </p:sp>
      <p:sp>
        <p:nvSpPr>
          <p:cNvPr id="7" name="Rechteck 6"/>
          <p:cNvSpPr/>
          <p:nvPr/>
        </p:nvSpPr>
        <p:spPr>
          <a:xfrm>
            <a:off x="5385789" y="3933056"/>
            <a:ext cx="1490464" cy="223224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DE" sz="4000" dirty="0" smtClean="0">
                <a:solidFill>
                  <a:prstClr val="white"/>
                </a:solidFill>
              </a:rPr>
              <a:t>Ausgaben</a:t>
            </a:r>
            <a:r>
              <a:rPr lang="de-DE" dirty="0" smtClean="0">
                <a:solidFill>
                  <a:srgbClr val="FF0000"/>
                </a:solidFill>
              </a:rPr>
              <a:t>    </a:t>
            </a:r>
            <a:endParaRPr lang="de-DE" sz="1400" dirty="0">
              <a:solidFill>
                <a:srgbClr val="FF0000"/>
              </a:solidFill>
            </a:endParaRPr>
          </a:p>
        </p:txBody>
      </p:sp>
      <p:sp>
        <p:nvSpPr>
          <p:cNvPr id="8" name="Rechteck 7"/>
          <p:cNvSpPr/>
          <p:nvPr/>
        </p:nvSpPr>
        <p:spPr>
          <a:xfrm>
            <a:off x="5385792" y="2420888"/>
            <a:ext cx="2858616" cy="4320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prstClr val="white"/>
                </a:solidFill>
              </a:rPr>
              <a:t>Produktionslücke</a:t>
            </a:r>
            <a:endParaRPr lang="de-DE" dirty="0">
              <a:solidFill>
                <a:prstClr val="white"/>
              </a:solidFill>
            </a:endParaRPr>
          </a:p>
        </p:txBody>
      </p:sp>
      <p:sp>
        <p:nvSpPr>
          <p:cNvPr id="9" name="Rechteck 8"/>
          <p:cNvSpPr/>
          <p:nvPr/>
        </p:nvSpPr>
        <p:spPr>
          <a:xfrm>
            <a:off x="5385792" y="3392996"/>
            <a:ext cx="1490464" cy="5400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smtClean="0">
              <a:solidFill>
                <a:srgbClr val="FF0000"/>
              </a:solidFill>
            </a:endParaRPr>
          </a:p>
          <a:p>
            <a:pPr algn="ctr"/>
            <a:r>
              <a:rPr lang="de-DE" dirty="0" smtClean="0">
                <a:solidFill>
                  <a:schemeClr val="bg1"/>
                </a:solidFill>
              </a:rPr>
              <a:t>Krise</a:t>
            </a:r>
            <a:endParaRPr lang="de-DE" dirty="0">
              <a:solidFill>
                <a:schemeClr val="bg1"/>
              </a:solidFill>
            </a:endParaRPr>
          </a:p>
        </p:txBody>
      </p:sp>
      <p:sp>
        <p:nvSpPr>
          <p:cNvPr id="10" name="Rechteck 9"/>
          <p:cNvSpPr/>
          <p:nvPr/>
        </p:nvSpPr>
        <p:spPr>
          <a:xfrm>
            <a:off x="5385792" y="2852936"/>
            <a:ext cx="1490464" cy="5400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bg1"/>
                </a:solidFill>
              </a:rPr>
              <a:t>Boom</a:t>
            </a:r>
          </a:p>
          <a:p>
            <a:pPr algn="ctr"/>
            <a:r>
              <a:rPr lang="de-DE" dirty="0" smtClean="0">
                <a:solidFill>
                  <a:srgbClr val="FF0000"/>
                </a:solidFill>
              </a:rPr>
              <a:t> </a:t>
            </a:r>
            <a:endParaRPr lang="de-DE" dirty="0">
              <a:solidFill>
                <a:srgbClr val="FF0000"/>
              </a:solidFill>
            </a:endParaRPr>
          </a:p>
        </p:txBody>
      </p:sp>
      <p:sp>
        <p:nvSpPr>
          <p:cNvPr id="11" name="Rechteck 10"/>
          <p:cNvSpPr/>
          <p:nvPr/>
        </p:nvSpPr>
        <p:spPr>
          <a:xfrm>
            <a:off x="6876256" y="3392996"/>
            <a:ext cx="1368152" cy="5400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smtClean="0">
              <a:solidFill>
                <a:srgbClr val="FF0000"/>
              </a:solidFill>
            </a:endParaRPr>
          </a:p>
          <a:p>
            <a:pPr algn="ctr"/>
            <a:r>
              <a:rPr lang="de-DE" dirty="0" smtClean="0">
                <a:solidFill>
                  <a:schemeClr val="bg1"/>
                </a:solidFill>
              </a:rPr>
              <a:t>Deflation</a:t>
            </a:r>
            <a:endParaRPr lang="de-DE" dirty="0">
              <a:solidFill>
                <a:schemeClr val="bg1"/>
              </a:solidFill>
            </a:endParaRPr>
          </a:p>
        </p:txBody>
      </p:sp>
      <p:sp>
        <p:nvSpPr>
          <p:cNvPr id="12" name="Rechteck 11"/>
          <p:cNvSpPr/>
          <p:nvPr/>
        </p:nvSpPr>
        <p:spPr>
          <a:xfrm>
            <a:off x="6876256" y="2852936"/>
            <a:ext cx="1368152" cy="54006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bg1"/>
                </a:solidFill>
              </a:rPr>
              <a:t>Inflation</a:t>
            </a:r>
          </a:p>
          <a:p>
            <a:pPr algn="ctr"/>
            <a:endParaRPr lang="de-DE" dirty="0">
              <a:solidFill>
                <a:srgbClr val="FF0000"/>
              </a:solidFill>
            </a:endParaRPr>
          </a:p>
        </p:txBody>
      </p:sp>
      <p:sp>
        <p:nvSpPr>
          <p:cNvPr id="13" name="Pfeil nach links und rechts 12"/>
          <p:cNvSpPr/>
          <p:nvPr/>
        </p:nvSpPr>
        <p:spPr>
          <a:xfrm rot="5400000">
            <a:off x="6336193" y="3248980"/>
            <a:ext cx="1080120" cy="288033"/>
          </a:xfrm>
          <a:prstGeom prst="lef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4" name="Rechteck 13"/>
          <p:cNvSpPr/>
          <p:nvPr/>
        </p:nvSpPr>
        <p:spPr>
          <a:xfrm>
            <a:off x="899592" y="2420888"/>
            <a:ext cx="2808312" cy="97210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smtClean="0">
                <a:solidFill>
                  <a:prstClr val="white"/>
                </a:solidFill>
              </a:rPr>
              <a:t>Investition</a:t>
            </a:r>
            <a:endParaRPr lang="de-DE" sz="3600" dirty="0">
              <a:solidFill>
                <a:prstClr val="white"/>
              </a:solidFill>
            </a:endParaRPr>
          </a:p>
        </p:txBody>
      </p:sp>
      <p:sp>
        <p:nvSpPr>
          <p:cNvPr id="15" name="Gestreifter Pfeil nach rechts 14"/>
          <p:cNvSpPr/>
          <p:nvPr/>
        </p:nvSpPr>
        <p:spPr>
          <a:xfrm>
            <a:off x="6516216" y="4536834"/>
            <a:ext cx="792088" cy="48463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6" name="Pfeil nach oben und unten 15"/>
          <p:cNvSpPr/>
          <p:nvPr/>
        </p:nvSpPr>
        <p:spPr>
          <a:xfrm>
            <a:off x="3347864" y="2942946"/>
            <a:ext cx="242316" cy="900100"/>
          </a:xfrm>
          <a:prstGeom prst="up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2963437"/>
            <a:ext cx="244475"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KeynesA10.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6416" y="6021288"/>
            <a:ext cx="609600" cy="609600"/>
          </a:xfrm>
          <a:prstGeom prst="rect">
            <a:avLst/>
          </a:prstGeom>
        </p:spPr>
      </p:pic>
    </p:spTree>
    <p:extLst>
      <p:ext uri="{BB962C8B-B14F-4D97-AF65-F5344CB8AC3E}">
        <p14:creationId xmlns:p14="http://schemas.microsoft.com/office/powerpoint/2010/main" val="3213120144"/>
      </p:ext>
    </p:extLst>
  </p:cSld>
  <p:clrMapOvr>
    <a:masterClrMapping/>
  </p:clrMapOvr>
  <mc:AlternateContent xmlns:mc="http://schemas.openxmlformats.org/markup-compatibility/2006">
    <mc:Choice xmlns:p14="http://schemas.microsoft.com/office/powerpoint/2010/main" Requires="p14">
      <p:transition spd="slow" p14:dur="5000" advClick="0" advTm="140000"/>
    </mc:Choice>
    <mc:Fallback>
      <p:transition spd="slow" advClick="0" advTm="1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409"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332656"/>
            <a:ext cx="8568952" cy="3024336"/>
          </a:xfrm>
        </p:spPr>
        <p:txBody>
          <a:bodyPr>
            <a:noAutofit/>
          </a:bodyPr>
          <a:lstStyle/>
          <a:p>
            <a:r>
              <a:rPr lang="de-DE" sz="2000" dirty="0" smtClean="0"/>
              <a:t>Die Orthodoxie hatte gelehrt, dass das Einkommen der Ökonomie durch knappe Produktionsfaktoren limitiert wäre: Y = f(Kapital, Arbeit)</a:t>
            </a:r>
            <a:br>
              <a:rPr lang="de-DE" sz="2000" dirty="0" smtClean="0"/>
            </a:br>
            <a:r>
              <a:rPr lang="de-DE" sz="2000" dirty="0" smtClean="0"/>
              <a:t/>
            </a:r>
            <a:br>
              <a:rPr lang="de-DE" sz="2000" dirty="0" smtClean="0"/>
            </a:br>
            <a:r>
              <a:rPr lang="de-DE" sz="2200" dirty="0" smtClean="0"/>
              <a:t>John Maynard Keynes erkannte die monetäre Beschränkung von Y:</a:t>
            </a:r>
            <a:br>
              <a:rPr lang="de-DE" sz="2200" dirty="0" smtClean="0"/>
            </a:br>
            <a:r>
              <a:rPr lang="de-DE" sz="2200" b="1" dirty="0" smtClean="0"/>
              <a:t>Eine Ökonomie kann kein Geld sparen! </a:t>
            </a:r>
            <a:r>
              <a:rPr lang="de-DE" sz="2200" dirty="0" smtClean="0"/>
              <a:t/>
            </a:r>
            <a:br>
              <a:rPr lang="de-DE" sz="2200" dirty="0" smtClean="0"/>
            </a:br>
            <a:r>
              <a:rPr lang="de-DE" sz="2200" dirty="0" smtClean="0"/>
              <a:t>Dieses Gesetz wird durchgesetzt, indem das Realeinkommen der Ökonomie nie über den Punkt steigen kann, der im Saldo eine positive Ersparnis ermöglichen würde. </a:t>
            </a:r>
            <a:br>
              <a:rPr lang="de-DE" sz="2200" dirty="0" smtClean="0"/>
            </a:br>
            <a:r>
              <a:rPr lang="de-DE" sz="2200" b="1" dirty="0" smtClean="0"/>
              <a:t>Das ist das monetäre Gesetz der Konjunktur und vor allem der Krisen:</a:t>
            </a:r>
            <a:endParaRPr lang="de-DE" sz="2200" b="1" dirty="0"/>
          </a:p>
        </p:txBody>
      </p:sp>
      <p:sp>
        <p:nvSpPr>
          <p:cNvPr id="3" name="Inhaltsplatzhalter 2"/>
          <p:cNvSpPr>
            <a:spLocks noGrp="1"/>
          </p:cNvSpPr>
          <p:nvPr>
            <p:ph idx="1"/>
          </p:nvPr>
        </p:nvSpPr>
        <p:spPr>
          <a:xfrm>
            <a:off x="457200" y="3645024"/>
            <a:ext cx="8435280" cy="2664296"/>
          </a:xfrm>
        </p:spPr>
        <p:txBody>
          <a:bodyPr>
            <a:normAutofit fontScale="85000" lnSpcReduction="10000"/>
          </a:bodyPr>
          <a:lstStyle/>
          <a:p>
            <a:pPr marL="0" indent="0" algn="just">
              <a:buNone/>
            </a:pPr>
            <a:r>
              <a:rPr lang="de-DE" sz="2400" dirty="0" smtClean="0">
                <a:solidFill>
                  <a:srgbClr val="002060"/>
                </a:solidFill>
              </a:rPr>
              <a:t>Der </a:t>
            </a:r>
            <a:r>
              <a:rPr lang="de-DE" sz="2400" dirty="0">
                <a:solidFill>
                  <a:srgbClr val="002060"/>
                </a:solidFill>
              </a:rPr>
              <a:t>Bestand an Kapital und das Niveau der Beschäftigung werden folglich schrumpfen müssen, bis das Gemeinwesen so verarmt ist, </a:t>
            </a:r>
            <a:r>
              <a:rPr lang="de-DE" sz="2400" dirty="0" smtClean="0">
                <a:solidFill>
                  <a:srgbClr val="002060"/>
                </a:solidFill>
              </a:rPr>
              <a:t>dass </a:t>
            </a:r>
            <a:r>
              <a:rPr lang="de-DE" sz="2400" dirty="0">
                <a:solidFill>
                  <a:srgbClr val="002060"/>
                </a:solidFill>
              </a:rPr>
              <a:t>die Gesamtersparnis Null geworden ist, so </a:t>
            </a:r>
            <a:r>
              <a:rPr lang="de-DE" sz="2400" dirty="0" smtClean="0">
                <a:solidFill>
                  <a:srgbClr val="002060"/>
                </a:solidFill>
              </a:rPr>
              <a:t>dass </a:t>
            </a:r>
            <a:r>
              <a:rPr lang="de-DE" sz="2400" dirty="0">
                <a:solidFill>
                  <a:srgbClr val="002060"/>
                </a:solidFill>
              </a:rPr>
              <a:t>die positive Ersparnis einiger Einzelner oder Gruppen durch die negative Ersparnis anderer aufgehoben wird. In einer unseren Annahmen entsprechenden Gesellschaft muss das Gleichgewicht somit unter Verhältnissen des </a:t>
            </a:r>
            <a:r>
              <a:rPr lang="de-DE" sz="2400" i="1" dirty="0" err="1">
                <a:solidFill>
                  <a:srgbClr val="002060"/>
                </a:solidFill>
              </a:rPr>
              <a:t>laissez-faire</a:t>
            </a:r>
            <a:r>
              <a:rPr lang="de-DE" sz="2400" dirty="0">
                <a:solidFill>
                  <a:srgbClr val="002060"/>
                </a:solidFill>
              </a:rPr>
              <a:t> eine Lage einnehmen, in der die Beschäftigung niedrig genug und die Lebenshaltung genügend elend ist, um die Ersparnisse auf Null zu bringen.</a:t>
            </a:r>
          </a:p>
          <a:p>
            <a:pPr marL="0" indent="0" algn="just">
              <a:buNone/>
            </a:pPr>
            <a:r>
              <a:rPr lang="de-DE" sz="2400" dirty="0" smtClean="0">
                <a:solidFill>
                  <a:srgbClr val="002060"/>
                </a:solidFill>
              </a:rPr>
              <a:t>Allgemeine </a:t>
            </a:r>
            <a:r>
              <a:rPr lang="de-DE" sz="2400" dirty="0">
                <a:solidFill>
                  <a:srgbClr val="002060"/>
                </a:solidFill>
              </a:rPr>
              <a:t>Theorie, Berlin 1936/2006, S. 183 </a:t>
            </a:r>
            <a:endParaRPr lang="de-DE" sz="2400" dirty="0" smtClean="0">
              <a:solidFill>
                <a:srgbClr val="002060"/>
              </a:solidFill>
            </a:endParaRPr>
          </a:p>
        </p:txBody>
      </p:sp>
      <p:pic>
        <p:nvPicPr>
          <p:cNvPr id="4" name="KeynesA1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8384" y="5805264"/>
            <a:ext cx="609600" cy="609600"/>
          </a:xfrm>
          <a:prstGeom prst="rect">
            <a:avLst/>
          </a:prstGeom>
        </p:spPr>
      </p:pic>
    </p:spTree>
    <p:extLst>
      <p:ext uri="{BB962C8B-B14F-4D97-AF65-F5344CB8AC3E}">
        <p14:creationId xmlns:p14="http://schemas.microsoft.com/office/powerpoint/2010/main" val="3444541229"/>
      </p:ext>
    </p:extLst>
  </p:cSld>
  <p:clrMapOvr>
    <a:masterClrMapping/>
  </p:clrMapOvr>
  <mc:AlternateContent xmlns:mc="http://schemas.openxmlformats.org/markup-compatibility/2006">
    <mc:Choice xmlns:p14="http://schemas.microsoft.com/office/powerpoint/2010/main" Requires="p14">
      <p:transition spd="slow" p14:dur="2000" advTm="85000"/>
    </mc:Choice>
    <mc:Fallback>
      <p:transition spd="slow" advTm="8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Klassiker und Neoklassiker</a:t>
            </a:r>
            <a:endParaRPr lang="de-DE" dirty="0"/>
          </a:p>
        </p:txBody>
      </p:sp>
      <p:sp>
        <p:nvSpPr>
          <p:cNvPr id="3" name="Inhaltsplatzhalter 2"/>
          <p:cNvSpPr>
            <a:spLocks noGrp="1"/>
          </p:cNvSpPr>
          <p:nvPr>
            <p:ph idx="1"/>
          </p:nvPr>
        </p:nvSpPr>
        <p:spPr/>
        <p:txBody>
          <a:bodyPr>
            <a:normAutofit/>
          </a:bodyPr>
          <a:lstStyle/>
          <a:p>
            <a:pPr marL="0" indent="0">
              <a:buNone/>
            </a:pPr>
            <a:r>
              <a:rPr lang="de-DE" sz="2400" dirty="0" smtClean="0"/>
              <a:t>These: </a:t>
            </a:r>
            <a:r>
              <a:rPr lang="de-DE" sz="2400" b="1" dirty="0" smtClean="0"/>
              <a:t>Es gibt keine Krisen!</a:t>
            </a:r>
          </a:p>
          <a:p>
            <a:pPr marL="0" indent="0">
              <a:buNone/>
            </a:pPr>
            <a:endParaRPr lang="de-DE" sz="2400" dirty="0"/>
          </a:p>
          <a:p>
            <a:pPr marL="0" indent="0" algn="just">
              <a:buNone/>
            </a:pPr>
            <a:r>
              <a:rPr lang="de-DE" sz="2400" dirty="0" smtClean="0"/>
              <a:t>Es gilt Says Gesetz (Saysches Theorem): Bei den Klassikern wird zur Gewinnmaximierung immer mit allem verfügbaren Kapital und allen Arbeitern produziert.</a:t>
            </a:r>
          </a:p>
          <a:p>
            <a:pPr marL="0" indent="0" algn="just">
              <a:buNone/>
            </a:pPr>
            <a:r>
              <a:rPr lang="de-DE" sz="2400" dirty="0" smtClean="0"/>
              <a:t> </a:t>
            </a:r>
          </a:p>
          <a:p>
            <a:pPr marL="0" indent="0" algn="just">
              <a:buNone/>
            </a:pPr>
            <a:r>
              <a:rPr lang="de-DE" sz="2400" dirty="0" smtClean="0"/>
              <a:t>Bei den Neoklassikern wird mit allen bis zum Grenzertrag verfügbaren Arbeitern produziert. Unfreiwillige Arbeitslosigkeit gibt es nach der neoklassischen Theorie nicht. Wer keine Arbeit findet, fordert einen zu hohen Lohn.</a:t>
            </a:r>
            <a:endParaRPr lang="de-DE" sz="2400" dirty="0"/>
          </a:p>
          <a:p>
            <a:endParaRPr lang="de-DE" sz="2800" dirty="0"/>
          </a:p>
        </p:txBody>
      </p:sp>
      <p:pic>
        <p:nvPicPr>
          <p:cNvPr id="5" name="KeynesA2.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96336" y="5733256"/>
            <a:ext cx="609600" cy="609600"/>
          </a:xfrm>
          <a:prstGeom prst="rect">
            <a:avLst/>
          </a:prstGeom>
        </p:spPr>
      </p:pic>
    </p:spTree>
    <p:extLst>
      <p:ext uri="{BB962C8B-B14F-4D97-AF65-F5344CB8AC3E}">
        <p14:creationId xmlns:p14="http://schemas.microsoft.com/office/powerpoint/2010/main" val="1162967923"/>
      </p:ext>
    </p:extLst>
  </p:cSld>
  <p:clrMapOvr>
    <a:masterClrMapping/>
  </p:clrMapOvr>
  <mc:AlternateContent xmlns:mc="http://schemas.openxmlformats.org/markup-compatibility/2006">
    <mc:Choice xmlns:p14="http://schemas.microsoft.com/office/powerpoint/2010/main" Requires="p14">
      <p:transition spd="slow" p14:dur="2000" advTm="93000"/>
    </mc:Choice>
    <mc:Fallback>
      <p:transition spd="slow" advTm="9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13403" x="3556000" y="2165350"/>
          <p14:tracePt t="13452" x="3562350" y="2165350"/>
          <p14:tracePt t="13563" x="3536950" y="2152650"/>
          <p14:tracePt t="13571" x="3511550" y="2139950"/>
          <p14:tracePt t="13579" x="3473450" y="2133600"/>
          <p14:tracePt t="13584" x="3416300" y="2127250"/>
          <p14:tracePt t="13600" x="3371850" y="2127250"/>
          <p14:tracePt t="13617" x="3333750" y="2114550"/>
          <p14:tracePt t="13634" x="3282950" y="2108200"/>
          <p14:tracePt t="13651" x="3225800" y="2095500"/>
          <p14:tracePt t="13667" x="3136900" y="2089150"/>
          <p14:tracePt t="13684" x="3079750" y="2076450"/>
          <p14:tracePt t="13701" x="3028950" y="2076450"/>
          <p14:tracePt t="13718" x="2984500" y="2076450"/>
          <p14:tracePt t="13734" x="2940050" y="2070100"/>
          <p14:tracePt t="13751" x="2901950" y="2070100"/>
          <p14:tracePt t="13768" x="2870200" y="2070100"/>
          <p14:tracePt t="13785" x="2838450" y="2070100"/>
          <p14:tracePt t="13801" x="2806700" y="2070100"/>
          <p14:tracePt t="13818" x="2774950" y="2070100"/>
          <p14:tracePt t="13835" x="2724150" y="2070100"/>
          <p14:tracePt t="13852" x="2686050" y="2070100"/>
          <p14:tracePt t="13868" x="2647950" y="2070100"/>
          <p14:tracePt t="13885" x="2609850" y="2070100"/>
          <p14:tracePt t="13902" x="2578100" y="2070100"/>
          <p14:tracePt t="13919" x="2546350" y="2070100"/>
          <p14:tracePt t="13935" x="2514600" y="2070100"/>
          <p14:tracePt t="13952" x="2470150" y="2070100"/>
          <p14:tracePt t="13969" x="2406650" y="2070100"/>
          <p14:tracePt t="13986" x="2355850" y="2070100"/>
          <p14:tracePt t="14002" x="2292350" y="2070100"/>
          <p14:tracePt t="14019" x="2209800" y="2070100"/>
          <p14:tracePt t="14036" x="2152650" y="2070100"/>
          <p14:tracePt t="14053" x="2089150" y="2070100"/>
          <p14:tracePt t="14069" x="2025650" y="2070100"/>
          <p14:tracePt t="14086" x="1974850" y="2070100"/>
          <p14:tracePt t="14103" x="1924050" y="2070100"/>
          <p14:tracePt t="14119" x="1879600" y="2070100"/>
          <p14:tracePt t="14136" x="1828800" y="2070100"/>
          <p14:tracePt t="14153" x="1784350" y="2070100"/>
          <p14:tracePt t="14170" x="1739900" y="2070100"/>
          <p14:tracePt t="14187" x="1701800" y="2070100"/>
          <p14:tracePt t="14203" x="1638300" y="2070100"/>
          <p14:tracePt t="14220" x="1574800" y="2070100"/>
          <p14:tracePt t="14237" x="1530350" y="2070100"/>
          <p14:tracePt t="14253" x="1485900" y="2063750"/>
          <p14:tracePt t="14270" x="1435100" y="2057400"/>
          <p14:tracePt t="14287" x="1409700" y="2057400"/>
          <p14:tracePt t="14304" x="1377950" y="2057400"/>
          <p14:tracePt t="14321" x="1346200" y="2051050"/>
          <p14:tracePt t="14337" x="1295400" y="2032000"/>
          <p14:tracePt t="14354" x="1257300" y="2025650"/>
          <p14:tracePt t="14371" x="1212850" y="2019300"/>
          <p14:tracePt t="14388" x="1187450" y="2012950"/>
          <p14:tracePt t="14404" x="1174750" y="2012950"/>
          <p14:tracePt t="14443" x="1162050" y="2012950"/>
          <p14:tracePt t="14454" x="1149350" y="2012950"/>
          <p14:tracePt t="14459" x="1117600" y="2006600"/>
          <p14:tracePt t="14474" x="1079500" y="2000250"/>
          <p14:tracePt t="14488" x="1054100" y="1993900"/>
          <p14:tracePt t="14504" x="1016000" y="1987550"/>
          <p14:tracePt t="14521" x="952500" y="1981200"/>
          <p14:tracePt t="14538" x="889000" y="1974850"/>
          <p14:tracePt t="14555" x="825500" y="1974850"/>
          <p14:tracePt t="14572" x="793750" y="1974850"/>
          <p14:tracePt t="14589" x="762000" y="1974850"/>
          <p14:tracePt t="14605" x="730250" y="1968500"/>
          <p14:tracePt t="14622" x="692150" y="1962150"/>
          <p14:tracePt t="14639" x="654050" y="1962150"/>
          <p14:tracePt t="14655" x="615950" y="1955800"/>
          <p14:tracePt t="14672" x="571500" y="1955800"/>
          <p14:tracePt t="14689" x="533400" y="1955800"/>
          <p14:tracePt t="14706" x="495300" y="1949450"/>
          <p14:tracePt t="14722" x="476250" y="1943100"/>
          <p14:tracePt t="14739" x="450850" y="1930400"/>
          <p14:tracePt t="14756" x="438150" y="1924050"/>
          <p14:tracePt t="14803" x="425450" y="1917700"/>
          <p14:tracePt t="14811" x="419100" y="1911350"/>
          <p14:tracePt t="14819" x="412750" y="1905000"/>
          <p14:tracePt t="14827" x="400050" y="1892300"/>
          <p14:tracePt t="14840" x="381000" y="1860550"/>
          <p14:tracePt t="14856" x="361950" y="1828800"/>
          <p14:tracePt t="14873" x="336550" y="1797050"/>
          <p14:tracePt t="14890" x="311150" y="1752600"/>
          <p14:tracePt t="14907" x="298450" y="1733550"/>
          <p14:tracePt t="14923" x="285750" y="1701800"/>
          <p14:tracePt t="14940" x="285750" y="1689100"/>
          <p14:tracePt t="14957" x="285750" y="1682750"/>
          <p14:tracePt t="14973" x="285750" y="1657350"/>
          <p14:tracePt t="14990" x="292100" y="1631950"/>
          <p14:tracePt t="15007" x="311150" y="1606550"/>
          <p14:tracePt t="15024" x="342900" y="1562100"/>
          <p14:tracePt t="15040" x="387350" y="1524000"/>
          <p14:tracePt t="15057" x="476250" y="1485900"/>
          <p14:tracePt t="15074" x="577850" y="1447800"/>
          <p14:tracePt t="15091" x="679450" y="1422400"/>
          <p14:tracePt t="15108" x="730250" y="1409700"/>
          <p14:tracePt t="15124" x="781050" y="1390650"/>
          <p14:tracePt t="15141" x="825500" y="1384300"/>
          <p14:tracePt t="15158" x="901700" y="1371600"/>
          <p14:tracePt t="15175" x="1003300" y="1358900"/>
          <p14:tracePt t="15191" x="1136650" y="1358900"/>
          <p14:tracePt t="15208" x="1225550" y="1358900"/>
          <p14:tracePt t="15225" x="1276350" y="1358900"/>
          <p14:tracePt t="15242" x="1308100" y="1358900"/>
          <p14:tracePt t="15258" x="1339850" y="1358900"/>
          <p14:tracePt t="15275" x="1422400" y="1358900"/>
          <p14:tracePt t="15292" x="1524000" y="1358900"/>
          <p14:tracePt t="15308" x="1612900" y="1358900"/>
          <p14:tracePt t="15325" x="1682750" y="1371600"/>
          <p14:tracePt t="15342" x="1720850" y="1377950"/>
          <p14:tracePt t="15358" x="1746250" y="1384300"/>
          <p14:tracePt t="15375" x="1797050" y="1390650"/>
          <p14:tracePt t="15392" x="1860550" y="1397000"/>
          <p14:tracePt t="15409" x="1949450" y="1409700"/>
          <p14:tracePt t="15426" x="2051050" y="1422400"/>
          <p14:tracePt t="15443" x="2152650" y="1435100"/>
          <p14:tracePt t="15459" x="2254250" y="1447800"/>
          <p14:tracePt t="15476" x="2298700" y="1447800"/>
          <p14:tracePt t="15492" x="2343150" y="1447800"/>
          <p14:tracePt t="15509" x="2393950" y="1447800"/>
          <p14:tracePt t="15526" x="2451100" y="1447800"/>
          <p14:tracePt t="15543" x="2520950" y="1447800"/>
          <p14:tracePt t="15559" x="2584450" y="1447800"/>
          <p14:tracePt t="15576" x="2641600" y="1447800"/>
          <p14:tracePt t="15593" x="2692400" y="1447800"/>
          <p14:tracePt t="15610" x="2724150" y="1447800"/>
          <p14:tracePt t="15626" x="2755900" y="1447800"/>
          <p14:tracePt t="15626" x="2768600" y="1447800"/>
          <p14:tracePt t="15643" x="2806700" y="1447800"/>
          <p14:tracePt t="15660" x="2844800" y="1447800"/>
          <p14:tracePt t="15677" x="2882900" y="1447800"/>
          <p14:tracePt t="15693" x="2933700" y="1447800"/>
          <p14:tracePt t="15710" x="2978150" y="1447800"/>
          <p14:tracePt t="15727" x="3054350" y="1447800"/>
          <p14:tracePt t="15744" x="3111500" y="1447800"/>
          <p14:tracePt t="15760" x="3168650" y="1447800"/>
          <p14:tracePt t="15777" x="3200400" y="1447800"/>
          <p14:tracePt t="15794" x="3232150" y="1447800"/>
          <p14:tracePt t="15811" x="3289300" y="1447800"/>
          <p14:tracePt t="15827" x="3340100" y="1447800"/>
          <p14:tracePt t="15844" x="3397250" y="1447800"/>
          <p14:tracePt t="15861" x="3460750" y="1454150"/>
          <p14:tracePt t="15877" x="3517900" y="1460500"/>
          <p14:tracePt t="15894" x="3575050" y="1460500"/>
          <p14:tracePt t="15911" x="3600450" y="1460500"/>
          <p14:tracePt t="15928" x="3619500" y="1460500"/>
          <p14:tracePt t="15945" x="3638550" y="1460500"/>
          <p14:tracePt t="15961" x="3670300" y="1473200"/>
          <p14:tracePt t="15978" x="3708400" y="1479550"/>
          <p14:tracePt t="15995" x="3822700" y="1498600"/>
          <p14:tracePt t="16012" x="3898900" y="1511300"/>
          <p14:tracePt t="16028" x="3962400" y="1517650"/>
          <p14:tracePt t="16045" x="4013200" y="1530350"/>
          <p14:tracePt t="16062" x="4051300" y="1536700"/>
          <p14:tracePt t="16078" x="4083050" y="1543050"/>
          <p14:tracePt t="16095" x="4102100" y="1543050"/>
          <p14:tracePt t="16112" x="4127500" y="1555750"/>
          <p14:tracePt t="16129" x="4146550" y="1562100"/>
          <p14:tracePt t="16145" x="4171950" y="1568450"/>
          <p14:tracePt t="16162" x="4197350" y="1574800"/>
          <p14:tracePt t="16179" x="4235450" y="1593850"/>
          <p14:tracePt t="16196" x="4254500" y="1606550"/>
          <p14:tracePt t="16212" x="4267200" y="1619250"/>
          <p14:tracePt t="16229" x="4286250" y="1625600"/>
          <p14:tracePt t="16246" x="4292600" y="1625600"/>
          <p14:tracePt t="16331" x="4292600" y="1631950"/>
          <p14:tracePt t="16339" x="4298950" y="1638300"/>
          <p14:tracePt t="16347" x="4311650" y="1670050"/>
          <p14:tracePt t="16363" x="4318000" y="1682750"/>
          <p14:tracePt t="16364" x="4324350" y="1701800"/>
          <p14:tracePt t="16380" x="4337050" y="1714500"/>
          <p14:tracePt t="16397" x="4337050" y="1733550"/>
          <p14:tracePt t="16413" x="4337050" y="1752600"/>
          <p14:tracePt t="16430" x="4337050" y="1778000"/>
          <p14:tracePt t="16447" x="4337050" y="1797050"/>
          <p14:tracePt t="16464" x="4337050" y="1803400"/>
          <p14:tracePt t="16480" x="4337050" y="1816100"/>
          <p14:tracePt t="16497" x="4337050" y="1835150"/>
          <p14:tracePt t="16514" x="4337050" y="1860550"/>
          <p14:tracePt t="16531" x="4330700" y="1898650"/>
          <p14:tracePt t="16547" x="4324350" y="1924050"/>
          <p14:tracePt t="16564" x="4311650" y="1949450"/>
          <p14:tracePt t="16581" x="4305300" y="1962150"/>
          <p14:tracePt t="16619" x="4298950" y="1968500"/>
          <p14:tracePt t="16635" x="4292600" y="1981200"/>
          <p14:tracePt t="16651" x="4279900" y="1987550"/>
          <p14:tracePt t="16657" x="4273550" y="2000250"/>
          <p14:tracePt t="16665" x="4254500" y="2019300"/>
          <p14:tracePt t="16682" x="4235450" y="2025650"/>
          <p14:tracePt t="16698" x="4210050" y="2044700"/>
          <p14:tracePt t="16715" x="4165600" y="2070100"/>
          <p14:tracePt t="16732" x="4140200" y="2082800"/>
          <p14:tracePt t="16748" x="4089400" y="2108200"/>
          <p14:tracePt t="16765" x="4032250" y="2127250"/>
          <p14:tracePt t="16782" x="3975100" y="2133600"/>
          <p14:tracePt t="16799" x="3886200" y="2146300"/>
          <p14:tracePt t="16815" x="3816350" y="2146300"/>
          <p14:tracePt t="16832" x="3752850" y="2146300"/>
          <p14:tracePt t="16849" x="3689350" y="2146300"/>
          <p14:tracePt t="16866" x="3638550" y="2146300"/>
          <p14:tracePt t="16882" x="3562350" y="2146300"/>
          <p14:tracePt t="16899" x="3429000" y="2146300"/>
          <p14:tracePt t="16916" x="3321050" y="2146300"/>
          <p14:tracePt t="16932" x="3213100" y="2146300"/>
          <p14:tracePt t="16949" x="3098800" y="2146300"/>
          <p14:tracePt t="16966" x="3003550" y="2146300"/>
          <p14:tracePt t="16983" x="2889250" y="2146300"/>
          <p14:tracePt t="16999" x="2794000" y="2146300"/>
          <p14:tracePt t="17016" x="2698750" y="2146300"/>
          <p14:tracePt t="17033" x="2616200" y="2133600"/>
          <p14:tracePt t="17050" x="2546350" y="2133600"/>
          <p14:tracePt t="17066" x="2444750" y="2133600"/>
          <p14:tracePt t="17083" x="2374900" y="2127250"/>
          <p14:tracePt t="17100" x="2324100" y="2127250"/>
          <p14:tracePt t="17117" x="2260600" y="2127250"/>
          <p14:tracePt t="17133" x="2197100" y="2127250"/>
          <p14:tracePt t="17150" x="2127250" y="2120900"/>
          <p14:tracePt t="17167" x="2057400" y="2120900"/>
          <p14:tracePt t="17184" x="1993900" y="2120900"/>
          <p14:tracePt t="17200" x="1936750" y="2120900"/>
          <p14:tracePt t="17217" x="1892300" y="2120900"/>
          <p14:tracePt t="17234" x="1835150" y="2120900"/>
          <p14:tracePt t="17251" x="1733550" y="2120900"/>
          <p14:tracePt t="17267" x="1682750" y="2120900"/>
          <p14:tracePt t="17284" x="1625600" y="2120900"/>
          <p14:tracePt t="17301" x="1574800" y="2120900"/>
          <p14:tracePt t="17318" x="1530350" y="2120900"/>
          <p14:tracePt t="17334" x="1492250" y="2120900"/>
          <p14:tracePt t="17351" x="1466850" y="2120900"/>
          <p14:tracePt t="17368" x="1428750" y="2120900"/>
          <p14:tracePt t="17385" x="1397000" y="2120900"/>
          <p14:tracePt t="17401" x="1365250" y="2120900"/>
          <p14:tracePt t="17418" x="1346200" y="2120900"/>
          <p14:tracePt t="17435" x="1320800" y="2120900"/>
          <p14:tracePt t="17452" x="1289050" y="2120900"/>
          <p14:tracePt t="17468" x="1263650" y="2120900"/>
          <p14:tracePt t="17485" x="1238250" y="2120900"/>
          <p14:tracePt t="17502" x="1200150" y="2120900"/>
          <p14:tracePt t="17519" x="1174750" y="2120900"/>
          <p14:tracePt t="17535" x="1155700" y="2120900"/>
          <p14:tracePt t="17552" x="1143000" y="2114550"/>
          <p14:tracePt t="17569" x="1117600" y="2114550"/>
          <p14:tracePt t="17586" x="1073150" y="2114550"/>
          <p14:tracePt t="17602" x="1035050" y="2114550"/>
          <p14:tracePt t="17602" x="996950" y="2114550"/>
          <p14:tracePt t="17619" x="914400" y="2114550"/>
          <p14:tracePt t="17636" x="838200" y="2114550"/>
          <p14:tracePt t="17653" x="774700" y="2114550"/>
          <p14:tracePt t="17669" x="736600" y="2114550"/>
          <p14:tracePt t="17686" x="711200" y="2114550"/>
          <p14:tracePt t="17723" x="704850" y="2108200"/>
          <p14:tracePt t="17739" x="692150" y="2108200"/>
          <p14:tracePt t="17753" x="685800" y="2101850"/>
          <p14:tracePt t="17753" x="641350" y="2089150"/>
          <p14:tracePt t="17770" x="577850" y="2070100"/>
          <p14:tracePt t="17787" x="508000" y="2051050"/>
          <p14:tracePt t="17803" x="495300" y="2044700"/>
          <p14:tracePt t="17899" x="495300" y="2019300"/>
          <p14:tracePt t="17906" x="469900" y="1974850"/>
          <p14:tracePt t="17920" x="457200" y="1943100"/>
          <p14:tracePt t="17921" x="425450" y="1873250"/>
          <p14:tracePt t="17937" x="381000" y="1828800"/>
          <p14:tracePt t="17954" x="355600" y="1790700"/>
          <p14:tracePt t="17971" x="342900" y="1771650"/>
          <p14:tracePt t="18035" x="342900" y="1765300"/>
          <p14:tracePt t="18047" x="342900" y="1758950"/>
          <p14:tracePt t="18047" x="342900" y="1752600"/>
          <p14:tracePt t="18054" x="342900" y="1733550"/>
          <p14:tracePt t="18071" x="349250" y="1720850"/>
          <p14:tracePt t="18088" x="349250" y="1695450"/>
          <p14:tracePt t="18105" x="361950" y="1689100"/>
          <p14:tracePt t="18121" x="381000" y="1657350"/>
          <p14:tracePt t="18138" x="419100" y="1619250"/>
          <p14:tracePt t="18155" x="508000" y="1574800"/>
          <p14:tracePt t="18172" x="558800" y="1555750"/>
          <p14:tracePt t="18189" x="609600" y="1530350"/>
          <p14:tracePt t="18205" x="673100" y="1517650"/>
          <p14:tracePt t="18222" x="781050" y="1498600"/>
          <p14:tracePt t="18239" x="927100" y="1492250"/>
          <p14:tracePt t="18255" x="1079500" y="1492250"/>
          <p14:tracePt t="18272" x="1200150" y="1492250"/>
          <p14:tracePt t="18289" x="1308100" y="1492250"/>
          <p14:tracePt t="18306" x="1428750" y="1492250"/>
          <p14:tracePt t="18322" x="1612900" y="1492250"/>
          <p14:tracePt t="18322" x="1765300" y="1517650"/>
          <p14:tracePt t="18339" x="2108200" y="1536700"/>
          <p14:tracePt t="18356" x="2527300" y="1574800"/>
          <p14:tracePt t="18373" x="2825750" y="1606550"/>
          <p14:tracePt t="18389" x="2965450" y="1606550"/>
          <p14:tracePt t="18406" x="3035300" y="1606550"/>
          <p14:tracePt t="18423" x="3060700" y="1606550"/>
          <p14:tracePt t="18440" x="3086100" y="1606550"/>
          <p14:tracePt t="18456" x="3130550" y="1606550"/>
          <p14:tracePt t="18473" x="3251200" y="1606550"/>
          <p14:tracePt t="18490" x="3409950" y="1606550"/>
          <p14:tracePt t="18507" x="3581400" y="1625600"/>
          <p14:tracePt t="18523" x="3638550" y="1625600"/>
          <p14:tracePt t="18540" x="3670300" y="1625600"/>
          <p14:tracePt t="18557" x="3689350" y="1625600"/>
          <p14:tracePt t="18574" x="3727450" y="1625600"/>
          <p14:tracePt t="18590" x="3778250" y="1625600"/>
          <p14:tracePt t="18607" x="3867150" y="1638300"/>
          <p14:tracePt t="18624" x="3981450" y="1651000"/>
          <p14:tracePt t="18641" x="4114800" y="1676400"/>
          <p14:tracePt t="18657" x="4248150" y="1701800"/>
          <p14:tracePt t="18674" x="4387850" y="1720850"/>
          <p14:tracePt t="18691" x="4578350" y="1752600"/>
          <p14:tracePt t="18708" x="4692650" y="1771650"/>
          <p14:tracePt t="18724" x="4737100" y="1778000"/>
          <p14:tracePt t="18741" x="4743450" y="1778000"/>
          <p14:tracePt t="18971" x="0"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88640"/>
            <a:ext cx="8229600" cy="1228998"/>
          </a:xfrm>
        </p:spPr>
        <p:txBody>
          <a:bodyPr>
            <a:normAutofit/>
          </a:bodyPr>
          <a:lstStyle/>
          <a:p>
            <a:r>
              <a:rPr lang="de-DE" sz="2800" dirty="0" smtClean="0"/>
              <a:t>Klassik/Neoklassik: Produktion bei Vollbeschäftigung schafft das Einkommen zum Kauf aller Güter</a:t>
            </a:r>
            <a:endParaRPr lang="de-DE" dirty="0"/>
          </a:p>
        </p:txBody>
      </p:sp>
      <p:sp>
        <p:nvSpPr>
          <p:cNvPr id="4" name="Rechteck 3"/>
          <p:cNvSpPr/>
          <p:nvPr/>
        </p:nvSpPr>
        <p:spPr>
          <a:xfrm>
            <a:off x="1259632" y="2420888"/>
            <a:ext cx="1800200" cy="202972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Konsumgüter</a:t>
            </a:r>
            <a:endParaRPr lang="de-DE" dirty="0"/>
          </a:p>
        </p:txBody>
      </p:sp>
      <p:sp>
        <p:nvSpPr>
          <p:cNvPr id="5" name="Rechteck 4"/>
          <p:cNvSpPr/>
          <p:nvPr/>
        </p:nvSpPr>
        <p:spPr>
          <a:xfrm>
            <a:off x="1259632" y="1506488"/>
            <a:ext cx="1800200" cy="914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Investition</a:t>
            </a:r>
            <a:endParaRPr lang="de-DE" dirty="0"/>
          </a:p>
        </p:txBody>
      </p:sp>
      <p:sp>
        <p:nvSpPr>
          <p:cNvPr id="6" name="Textfeld 5"/>
          <p:cNvSpPr txBox="1"/>
          <p:nvPr/>
        </p:nvSpPr>
        <p:spPr>
          <a:xfrm>
            <a:off x="1259632" y="4441482"/>
            <a:ext cx="1800200" cy="2031325"/>
          </a:xfrm>
          <a:prstGeom prst="rect">
            <a:avLst/>
          </a:prstGeom>
          <a:noFill/>
        </p:spPr>
        <p:txBody>
          <a:bodyPr wrap="square" rtlCol="0">
            <a:spAutoFit/>
          </a:bodyPr>
          <a:lstStyle/>
          <a:p>
            <a:r>
              <a:rPr lang="de-DE" dirty="0" smtClean="0"/>
              <a:t>Unternehmen:</a:t>
            </a:r>
          </a:p>
          <a:p>
            <a:pPr algn="ctr"/>
            <a:r>
              <a:rPr lang="de-DE" dirty="0" smtClean="0"/>
              <a:t>Y = C + I</a:t>
            </a:r>
          </a:p>
          <a:p>
            <a:r>
              <a:rPr lang="de-DE" dirty="0" smtClean="0"/>
              <a:t>Produktion für Investition und Konsum schafft Einkommen der Haushalte.</a:t>
            </a:r>
            <a:endParaRPr lang="de-DE" dirty="0"/>
          </a:p>
        </p:txBody>
      </p:sp>
      <p:sp>
        <p:nvSpPr>
          <p:cNvPr id="7" name="Pfeil nach rechts 6"/>
          <p:cNvSpPr/>
          <p:nvPr/>
        </p:nvSpPr>
        <p:spPr>
          <a:xfrm>
            <a:off x="3270952" y="5004607"/>
            <a:ext cx="2304256" cy="92333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Einkommen</a:t>
            </a:r>
            <a:endParaRPr lang="de-DE" dirty="0"/>
          </a:p>
        </p:txBody>
      </p:sp>
      <p:sp>
        <p:nvSpPr>
          <p:cNvPr id="8" name="Rechteck 7"/>
          <p:cNvSpPr/>
          <p:nvPr/>
        </p:nvSpPr>
        <p:spPr>
          <a:xfrm>
            <a:off x="5724128" y="2420888"/>
            <a:ext cx="1800200" cy="202059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Konsum</a:t>
            </a:r>
            <a:endParaRPr lang="de-DE" dirty="0"/>
          </a:p>
        </p:txBody>
      </p:sp>
      <p:sp>
        <p:nvSpPr>
          <p:cNvPr id="9" name="Rechteck 8"/>
          <p:cNvSpPr/>
          <p:nvPr/>
        </p:nvSpPr>
        <p:spPr>
          <a:xfrm>
            <a:off x="5724128" y="1506488"/>
            <a:ext cx="1800200" cy="9144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Ersparnis</a:t>
            </a:r>
            <a:endParaRPr lang="de-DE" dirty="0"/>
          </a:p>
        </p:txBody>
      </p:sp>
      <p:sp>
        <p:nvSpPr>
          <p:cNvPr id="10" name="Pfeil nach links 9"/>
          <p:cNvSpPr/>
          <p:nvPr/>
        </p:nvSpPr>
        <p:spPr>
          <a:xfrm>
            <a:off x="3275856" y="1628800"/>
            <a:ext cx="2304256" cy="59548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finanziert (S = I)</a:t>
            </a:r>
            <a:endParaRPr lang="de-DE" dirty="0"/>
          </a:p>
        </p:txBody>
      </p:sp>
      <p:sp>
        <p:nvSpPr>
          <p:cNvPr id="11" name="Pfeil nach links 10"/>
          <p:cNvSpPr/>
          <p:nvPr/>
        </p:nvSpPr>
        <p:spPr>
          <a:xfrm>
            <a:off x="3275856" y="3068960"/>
            <a:ext cx="2304256" cy="72008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kauft</a:t>
            </a:r>
            <a:endParaRPr lang="de-DE" dirty="0"/>
          </a:p>
        </p:txBody>
      </p:sp>
      <p:sp>
        <p:nvSpPr>
          <p:cNvPr id="12" name="Textfeld 11"/>
          <p:cNvSpPr txBox="1"/>
          <p:nvPr/>
        </p:nvSpPr>
        <p:spPr>
          <a:xfrm>
            <a:off x="5724128" y="4450610"/>
            <a:ext cx="1800200" cy="2031325"/>
          </a:xfrm>
          <a:prstGeom prst="rect">
            <a:avLst/>
          </a:prstGeom>
          <a:noFill/>
        </p:spPr>
        <p:txBody>
          <a:bodyPr wrap="square" rtlCol="0">
            <a:spAutoFit/>
          </a:bodyPr>
          <a:lstStyle/>
          <a:p>
            <a:r>
              <a:rPr lang="de-DE" dirty="0" smtClean="0"/>
              <a:t>Haushalte:</a:t>
            </a:r>
          </a:p>
          <a:p>
            <a:pPr algn="ctr"/>
            <a:r>
              <a:rPr lang="de-DE" dirty="0" smtClean="0"/>
              <a:t>Y = C + S</a:t>
            </a:r>
            <a:endParaRPr lang="de-DE" dirty="0"/>
          </a:p>
          <a:p>
            <a:r>
              <a:rPr lang="de-DE" dirty="0" smtClean="0"/>
              <a:t>Das Einkommen wird ausgegeben für Konsum oder es finanziert die Investition. </a:t>
            </a:r>
            <a:endParaRPr lang="de-DE" dirty="0"/>
          </a:p>
        </p:txBody>
      </p:sp>
      <p:pic>
        <p:nvPicPr>
          <p:cNvPr id="3" name="KeynesA3.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53994" y="5623137"/>
            <a:ext cx="609600" cy="609600"/>
          </a:xfrm>
          <a:prstGeom prst="rect">
            <a:avLst/>
          </a:prstGeom>
        </p:spPr>
      </p:pic>
    </p:spTree>
    <p:extLst>
      <p:ext uri="{BB962C8B-B14F-4D97-AF65-F5344CB8AC3E}">
        <p14:creationId xmlns:p14="http://schemas.microsoft.com/office/powerpoint/2010/main" val="3742662337"/>
      </p:ext>
    </p:extLst>
  </p:cSld>
  <p:clrMapOvr>
    <a:masterClrMapping/>
  </p:clrMapOvr>
  <mc:AlternateContent xmlns:mc="http://schemas.openxmlformats.org/markup-compatibility/2006">
    <mc:Choice xmlns:p14="http://schemas.microsoft.com/office/powerpoint/2010/main" Requires="p14">
      <p:transition spd="slow" p14:dur="2000" advTm="110000"/>
    </mc:Choice>
    <mc:Fallback>
      <p:transition spd="slow" advTm="1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Investition</a:t>
            </a:r>
            <a:endParaRPr lang="de-DE" dirty="0"/>
          </a:p>
        </p:txBody>
      </p:sp>
      <p:sp>
        <p:nvSpPr>
          <p:cNvPr id="3" name="Inhaltsplatzhalter 2"/>
          <p:cNvSpPr>
            <a:spLocks noGrp="1"/>
          </p:cNvSpPr>
          <p:nvPr>
            <p:ph idx="1"/>
          </p:nvPr>
        </p:nvSpPr>
        <p:spPr>
          <a:xfrm>
            <a:off x="395536" y="1556792"/>
            <a:ext cx="8229600" cy="4752528"/>
          </a:xfrm>
        </p:spPr>
        <p:txBody>
          <a:bodyPr>
            <a:normAutofit/>
          </a:bodyPr>
          <a:lstStyle/>
          <a:p>
            <a:pPr marL="0" indent="0">
              <a:buNone/>
            </a:pPr>
            <a:r>
              <a:rPr lang="de-DE" sz="2800" dirty="0" smtClean="0"/>
              <a:t>Die Annahmen der Klassiker und Neoklassiker:</a:t>
            </a:r>
          </a:p>
          <a:p>
            <a:pPr marL="0" indent="0">
              <a:buNone/>
            </a:pPr>
            <a:endParaRPr lang="de-DE" sz="2800" dirty="0" smtClean="0"/>
          </a:p>
          <a:p>
            <a:pPr marL="514350" indent="-514350">
              <a:buFont typeface="+mj-lt"/>
              <a:buAutoNum type="arabicPeriod"/>
            </a:pPr>
            <a:r>
              <a:rPr lang="de-DE" sz="2800" dirty="0" smtClean="0"/>
              <a:t>Geld ist </a:t>
            </a:r>
            <a:r>
              <a:rPr lang="de-DE" sz="2800" b="1" dirty="0" smtClean="0"/>
              <a:t>neutral</a:t>
            </a:r>
            <a:r>
              <a:rPr lang="de-DE" sz="2800" dirty="0" smtClean="0"/>
              <a:t> und </a:t>
            </a:r>
            <a:r>
              <a:rPr lang="de-DE" sz="2800" b="1" dirty="0" smtClean="0"/>
              <a:t>beeinflusst die Märkte nicht </a:t>
            </a:r>
            <a:r>
              <a:rPr lang="de-DE" sz="2800" dirty="0" smtClean="0"/>
              <a:t>(Geldschleier, Tauschmittel). </a:t>
            </a:r>
          </a:p>
          <a:p>
            <a:pPr marL="514350" indent="-514350">
              <a:buFont typeface="+mj-lt"/>
              <a:buAutoNum type="arabicPeriod"/>
            </a:pPr>
            <a:r>
              <a:rPr lang="de-DE" sz="2800" dirty="0" smtClean="0"/>
              <a:t>Die </a:t>
            </a:r>
            <a:r>
              <a:rPr lang="de-DE" sz="2800" b="1" dirty="0" smtClean="0"/>
              <a:t>Geldmenge</a:t>
            </a:r>
            <a:r>
              <a:rPr lang="de-DE" sz="2800" dirty="0" smtClean="0"/>
              <a:t> bestimmt den </a:t>
            </a:r>
            <a:r>
              <a:rPr lang="de-DE" sz="2800" b="1" dirty="0" smtClean="0"/>
              <a:t>Preis</a:t>
            </a:r>
            <a:r>
              <a:rPr lang="de-DE" sz="2800" dirty="0" smtClean="0"/>
              <a:t>: M x V = P x T</a:t>
            </a:r>
          </a:p>
          <a:p>
            <a:pPr marL="514350" indent="-514350">
              <a:buFont typeface="+mj-lt"/>
              <a:buAutoNum type="arabicPeriod"/>
            </a:pPr>
            <a:r>
              <a:rPr lang="de-DE" sz="2800" dirty="0" smtClean="0"/>
              <a:t>Investitionen werden nur real und nicht monetär bewertet.</a:t>
            </a:r>
          </a:p>
          <a:p>
            <a:pPr marL="0" indent="0">
              <a:buNone/>
            </a:pPr>
            <a:endParaRPr lang="de-DE" sz="2800" b="1" dirty="0" smtClean="0"/>
          </a:p>
        </p:txBody>
      </p:sp>
      <p:pic>
        <p:nvPicPr>
          <p:cNvPr id="4" name="KeynesA4.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2320" y="5445224"/>
            <a:ext cx="609600" cy="609600"/>
          </a:xfrm>
          <a:prstGeom prst="rect">
            <a:avLst/>
          </a:prstGeom>
        </p:spPr>
      </p:pic>
    </p:spTree>
    <p:extLst>
      <p:ext uri="{BB962C8B-B14F-4D97-AF65-F5344CB8AC3E}">
        <p14:creationId xmlns:p14="http://schemas.microsoft.com/office/powerpoint/2010/main" val="4206082320"/>
      </p:ext>
    </p:extLst>
  </p:cSld>
  <p:clrMapOvr>
    <a:masterClrMapping/>
  </p:clrMapOvr>
  <mc:AlternateContent xmlns:mc="http://schemas.openxmlformats.org/markup-compatibility/2006">
    <mc:Choice xmlns:p14="http://schemas.microsoft.com/office/powerpoint/2010/main" Requires="p14">
      <p:transition spd="slow" p14:dur="2000" advTm="115000"/>
    </mc:Choice>
    <mc:Fallback>
      <p:transition spd="slow" advTm="1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2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88640"/>
            <a:ext cx="8229600" cy="1228998"/>
          </a:xfrm>
        </p:spPr>
        <p:txBody>
          <a:bodyPr>
            <a:normAutofit/>
          </a:bodyPr>
          <a:lstStyle/>
          <a:p>
            <a:r>
              <a:rPr lang="de-DE" sz="2800" dirty="0" smtClean="0"/>
              <a:t>Bei Deflation oder Hochzinspolitik rentiert sich die Investition in Geld gerechnet nicht:</a:t>
            </a:r>
            <a:endParaRPr lang="de-DE" dirty="0"/>
          </a:p>
        </p:txBody>
      </p:sp>
      <p:sp>
        <p:nvSpPr>
          <p:cNvPr id="4" name="Rechteck 3"/>
          <p:cNvSpPr/>
          <p:nvPr/>
        </p:nvSpPr>
        <p:spPr>
          <a:xfrm>
            <a:off x="1259632" y="2420888"/>
            <a:ext cx="1800200" cy="202059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Konsumgüter</a:t>
            </a:r>
            <a:endParaRPr lang="de-DE" dirty="0"/>
          </a:p>
        </p:txBody>
      </p:sp>
      <p:sp>
        <p:nvSpPr>
          <p:cNvPr id="5" name="Rechteck 4"/>
          <p:cNvSpPr/>
          <p:nvPr/>
        </p:nvSpPr>
        <p:spPr>
          <a:xfrm>
            <a:off x="1259632" y="2060848"/>
            <a:ext cx="1800200" cy="36004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Investition</a:t>
            </a:r>
            <a:endParaRPr lang="de-DE" dirty="0"/>
          </a:p>
        </p:txBody>
      </p:sp>
      <p:sp>
        <p:nvSpPr>
          <p:cNvPr id="6" name="Textfeld 5"/>
          <p:cNvSpPr txBox="1"/>
          <p:nvPr/>
        </p:nvSpPr>
        <p:spPr>
          <a:xfrm>
            <a:off x="1259632" y="4441482"/>
            <a:ext cx="1944216" cy="1477328"/>
          </a:xfrm>
          <a:prstGeom prst="rect">
            <a:avLst/>
          </a:prstGeom>
          <a:noFill/>
        </p:spPr>
        <p:txBody>
          <a:bodyPr wrap="square" rtlCol="0">
            <a:spAutoFit/>
          </a:bodyPr>
          <a:lstStyle/>
          <a:p>
            <a:r>
              <a:rPr lang="de-DE" dirty="0" smtClean="0"/>
              <a:t>Unternehmen:</a:t>
            </a:r>
          </a:p>
          <a:p>
            <a:pPr algn="ctr"/>
            <a:r>
              <a:rPr lang="de-DE" dirty="0" smtClean="0"/>
              <a:t>Y = C + I</a:t>
            </a:r>
          </a:p>
          <a:p>
            <a:r>
              <a:rPr lang="de-DE" dirty="0" smtClean="0"/>
              <a:t>Die Unternehmen schränken ihre Investitionen ein.</a:t>
            </a:r>
            <a:endParaRPr lang="de-DE" dirty="0"/>
          </a:p>
        </p:txBody>
      </p:sp>
      <p:sp>
        <p:nvSpPr>
          <p:cNvPr id="7" name="Pfeil nach rechts 6"/>
          <p:cNvSpPr/>
          <p:nvPr/>
        </p:nvSpPr>
        <p:spPr>
          <a:xfrm>
            <a:off x="3270952" y="5004607"/>
            <a:ext cx="2304256" cy="92333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Einkommen</a:t>
            </a:r>
            <a:endParaRPr lang="de-DE" dirty="0"/>
          </a:p>
        </p:txBody>
      </p:sp>
      <p:sp>
        <p:nvSpPr>
          <p:cNvPr id="8" name="Rechteck 7"/>
          <p:cNvSpPr/>
          <p:nvPr/>
        </p:nvSpPr>
        <p:spPr>
          <a:xfrm>
            <a:off x="5724128" y="2420888"/>
            <a:ext cx="1800200" cy="202059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Konsum</a:t>
            </a:r>
            <a:endParaRPr lang="de-DE" dirty="0"/>
          </a:p>
        </p:txBody>
      </p:sp>
      <p:sp>
        <p:nvSpPr>
          <p:cNvPr id="9" name="Rechteck 8"/>
          <p:cNvSpPr/>
          <p:nvPr/>
        </p:nvSpPr>
        <p:spPr>
          <a:xfrm>
            <a:off x="5724128" y="1506488"/>
            <a:ext cx="1800200" cy="9144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geplante Ersparnis</a:t>
            </a:r>
            <a:endParaRPr lang="de-DE" dirty="0"/>
          </a:p>
        </p:txBody>
      </p:sp>
      <p:sp>
        <p:nvSpPr>
          <p:cNvPr id="10" name="Pfeil nach links 9"/>
          <p:cNvSpPr/>
          <p:nvPr/>
        </p:nvSpPr>
        <p:spPr>
          <a:xfrm>
            <a:off x="3275856" y="1628800"/>
            <a:ext cx="2304256" cy="59548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finanziert (S = I)</a:t>
            </a:r>
            <a:endParaRPr lang="de-DE" dirty="0"/>
          </a:p>
        </p:txBody>
      </p:sp>
      <p:sp>
        <p:nvSpPr>
          <p:cNvPr id="11" name="Pfeil nach links 10"/>
          <p:cNvSpPr/>
          <p:nvPr/>
        </p:nvSpPr>
        <p:spPr>
          <a:xfrm>
            <a:off x="3275856" y="3068960"/>
            <a:ext cx="2304256" cy="72008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kauft</a:t>
            </a:r>
            <a:endParaRPr lang="de-DE" dirty="0"/>
          </a:p>
        </p:txBody>
      </p:sp>
      <p:sp>
        <p:nvSpPr>
          <p:cNvPr id="12" name="Textfeld 11"/>
          <p:cNvSpPr txBox="1"/>
          <p:nvPr/>
        </p:nvSpPr>
        <p:spPr>
          <a:xfrm>
            <a:off x="5724128" y="4450610"/>
            <a:ext cx="1944216" cy="1754326"/>
          </a:xfrm>
          <a:prstGeom prst="rect">
            <a:avLst/>
          </a:prstGeom>
          <a:noFill/>
        </p:spPr>
        <p:txBody>
          <a:bodyPr wrap="square" rtlCol="0">
            <a:spAutoFit/>
          </a:bodyPr>
          <a:lstStyle/>
          <a:p>
            <a:r>
              <a:rPr lang="de-DE" dirty="0" smtClean="0"/>
              <a:t>Haushalte:</a:t>
            </a:r>
          </a:p>
          <a:p>
            <a:pPr algn="ctr"/>
            <a:r>
              <a:rPr lang="de-DE" dirty="0" smtClean="0"/>
              <a:t>Y = C + S</a:t>
            </a:r>
          </a:p>
          <a:p>
            <a:r>
              <a:rPr lang="de-DE" dirty="0" smtClean="0"/>
              <a:t>Konsumverzicht soll Ersparnisse ermöglichen</a:t>
            </a:r>
            <a:endParaRPr lang="de-DE" dirty="0"/>
          </a:p>
          <a:p>
            <a:r>
              <a:rPr lang="de-DE" dirty="0" smtClean="0"/>
              <a:t>   </a:t>
            </a:r>
            <a:endParaRPr lang="de-DE" dirty="0"/>
          </a:p>
        </p:txBody>
      </p:sp>
      <p:sp>
        <p:nvSpPr>
          <p:cNvPr id="3" name="Rechteck 2"/>
          <p:cNvSpPr/>
          <p:nvPr/>
        </p:nvSpPr>
        <p:spPr>
          <a:xfrm>
            <a:off x="1259632" y="1506488"/>
            <a:ext cx="1800200" cy="55436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Produktionslücke</a:t>
            </a:r>
            <a:endParaRPr lang="de-DE" dirty="0"/>
          </a:p>
        </p:txBody>
      </p:sp>
      <p:pic>
        <p:nvPicPr>
          <p:cNvPr id="13" name="KeynesA5.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65353" y="5595336"/>
            <a:ext cx="609600" cy="609600"/>
          </a:xfrm>
          <a:prstGeom prst="rect">
            <a:avLst/>
          </a:prstGeom>
        </p:spPr>
      </p:pic>
    </p:spTree>
    <p:extLst>
      <p:ext uri="{BB962C8B-B14F-4D97-AF65-F5344CB8AC3E}">
        <p14:creationId xmlns:p14="http://schemas.microsoft.com/office/powerpoint/2010/main" val="3990172485"/>
      </p:ext>
    </p:extLst>
  </p:cSld>
  <p:clrMapOvr>
    <a:masterClrMapping/>
  </p:clrMapOvr>
  <mc:AlternateContent xmlns:mc="http://schemas.openxmlformats.org/markup-compatibility/2006">
    <mc:Choice xmlns:p14="http://schemas.microsoft.com/office/powerpoint/2010/main" Requires="p14">
      <p:transition spd="slow" p14:dur="2000" advTm="80000"/>
    </mc:Choice>
    <mc:Fallback>
      <p:transition spd="slow" advTm="8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28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mod="1">
    <p:ext uri="{3A86A75C-4F4B-4683-9AE1-C65F6400EC91}">
      <p14:laserTraceLst xmlns:p14="http://schemas.microsoft.com/office/powerpoint/2010/main">
        <p14:tracePtLst>
          <p14:tracePt t="6771" x="5264150" y="3162300"/>
          <p14:tracePt t="6782" x="5270500" y="3155950"/>
          <p14:tracePt t="6783" x="5270500" y="3149600"/>
          <p14:tracePt t="6907" x="5270500" y="3136900"/>
          <p14:tracePt t="6916" x="5270500" y="3098800"/>
          <p14:tracePt t="6923" x="5264150" y="3073400"/>
          <p14:tracePt t="6928" x="5238750" y="3022600"/>
          <p14:tracePt t="6942" x="5175250" y="2959100"/>
          <p14:tracePt t="6958" x="5118100" y="2908300"/>
          <p14:tracePt t="6975" x="5048250" y="2851150"/>
          <p14:tracePt t="6992" x="4965700" y="2806700"/>
          <p14:tracePt t="7009" x="4889500" y="2774950"/>
          <p14:tracePt t="7025" x="4787900" y="2730500"/>
          <p14:tracePt t="7042" x="4635500" y="2692400"/>
          <p14:tracePt t="7059" x="4508500" y="2673350"/>
          <p14:tracePt t="7076" x="4362450" y="2647950"/>
          <p14:tracePt t="7092" x="4210050" y="2628900"/>
          <p14:tracePt t="7109" x="4070350" y="2622550"/>
          <p14:tracePt t="7126" x="3924300" y="2622550"/>
          <p14:tracePt t="7143" x="3740150" y="2622550"/>
          <p14:tracePt t="7160" x="3524250" y="2622550"/>
          <p14:tracePt t="7176" x="3282950" y="2641600"/>
          <p14:tracePt t="7193" x="3073400" y="2692400"/>
          <p14:tracePt t="7210" x="2851150" y="2774950"/>
          <p14:tracePt t="7227" x="2559050" y="2908300"/>
          <p14:tracePt t="7243" x="2362200" y="3003550"/>
          <p14:tracePt t="7260" x="2209800" y="3086100"/>
          <p14:tracePt t="7277" x="2127250" y="3149600"/>
          <p14:tracePt t="7294" x="2082800" y="3181350"/>
          <p14:tracePt t="7310" x="2070100" y="3187700"/>
          <p14:tracePt t="7435" x="2076450" y="3187700"/>
          <p14:tracePt t="7443" x="2114550" y="3175000"/>
          <p14:tracePt t="7451" x="2228850" y="3111500"/>
          <p14:tracePt t="7461" x="2298700" y="3041650"/>
          <p14:tracePt t="7478" x="2368550" y="2952750"/>
          <p14:tracePt t="7494" x="2425700" y="2857500"/>
          <p14:tracePt t="7511" x="2514600" y="2743200"/>
          <p14:tracePt t="7528" x="2597150" y="2641600"/>
          <p14:tracePt t="7544" x="2679700" y="2540000"/>
          <p14:tracePt t="7562" x="2736850" y="2476500"/>
          <p14:tracePt t="7578" x="2832100" y="2406650"/>
          <p14:tracePt t="7595" x="2889250" y="2374900"/>
          <p14:tracePt t="7611" x="2940050" y="2355850"/>
          <p14:tracePt t="7628" x="2997200" y="2330450"/>
          <p14:tracePt t="7645" x="3060700" y="2317750"/>
          <p14:tracePt t="7662" x="3143250" y="2311400"/>
          <p14:tracePt t="7679" x="3244850" y="2298700"/>
          <p14:tracePt t="7695" x="3384550" y="2298700"/>
          <p14:tracePt t="7712" x="3568700" y="2298700"/>
          <p14:tracePt t="7729" x="3790950" y="2317750"/>
          <p14:tracePt t="7746" x="4013200" y="2362200"/>
          <p14:tracePt t="7762" x="4292600" y="2413000"/>
          <p14:tracePt t="7779" x="4514850" y="2457450"/>
          <p14:tracePt t="7796" x="4699000" y="2476500"/>
          <p14:tracePt t="7812" x="4908550" y="2508250"/>
          <p14:tracePt t="7829" x="5080000" y="2533650"/>
          <p14:tracePt t="7846" x="5245100" y="2552700"/>
          <p14:tracePt t="7863" x="5397500" y="2571750"/>
          <p14:tracePt t="7879" x="5543550" y="2590800"/>
          <p14:tracePt t="7896" x="5676900" y="2609850"/>
          <p14:tracePt t="7913" x="5778500" y="2609850"/>
          <p14:tracePt t="7930" x="5867400" y="2609850"/>
          <p14:tracePt t="7946" x="5988050" y="2609850"/>
          <p14:tracePt t="7963" x="6076950" y="2609850"/>
          <p14:tracePt t="7980" x="6178550" y="2609850"/>
          <p14:tracePt t="7997" x="6286500" y="2609850"/>
          <p14:tracePt t="8013" x="6375400" y="2609850"/>
          <p14:tracePt t="8030" x="6457950" y="2609850"/>
          <p14:tracePt t="8047" x="6572250" y="2609850"/>
          <p14:tracePt t="8064" x="6680200" y="2609850"/>
          <p14:tracePt t="8080" x="6762750" y="2609850"/>
          <p14:tracePt t="8097" x="6864350" y="2609850"/>
          <p14:tracePt t="8114" x="6985000" y="2609850"/>
          <p14:tracePt t="8131" x="7048500" y="2609850"/>
          <p14:tracePt t="8147" x="7124700" y="2609850"/>
          <p14:tracePt t="8164" x="7194550" y="2609850"/>
          <p14:tracePt t="8181" x="7277100" y="2609850"/>
          <p14:tracePt t="8198" x="7321550" y="2609850"/>
          <p14:tracePt t="8214" x="7372350" y="2616200"/>
          <p14:tracePt t="8231" x="7423150" y="2622550"/>
          <p14:tracePt t="8248" x="7473950" y="2622550"/>
          <p14:tracePt t="8265" x="7524750" y="2622550"/>
          <p14:tracePt t="8281" x="7556500" y="2622550"/>
          <p14:tracePt t="8330" x="7562850" y="2622550"/>
          <p14:tracePt t="8363" x="7581900" y="2622550"/>
          <p14:tracePt t="8371" x="7607300" y="2622550"/>
          <p14:tracePt t="8379" x="7639050" y="2628900"/>
          <p14:tracePt t="8382" x="7715250" y="2641600"/>
          <p14:tracePt t="8398" x="7766050" y="2647950"/>
          <p14:tracePt t="8415" x="7785100" y="2654300"/>
          <p14:tracePt t="8523" x="7791450" y="2654300"/>
          <p14:tracePt t="8531" x="7804150" y="2654300"/>
          <p14:tracePt t="8533" x="7880350" y="2679700"/>
          <p14:tracePt t="8550" x="7975600" y="2705100"/>
          <p14:tracePt t="8566" x="8045450" y="2724150"/>
          <p14:tracePt t="8583" x="8070850" y="2730500"/>
          <p14:tracePt t="8659" x="8077200" y="2736850"/>
          <p14:tracePt t="8667" x="8077200" y="2800350"/>
          <p14:tracePt t="8683" x="8077200" y="2863850"/>
          <p14:tracePt t="8684" x="8077200" y="2984500"/>
          <p14:tracePt t="8700" x="8077200" y="3105150"/>
          <p14:tracePt t="8717" x="8077200" y="3225800"/>
          <p14:tracePt t="8733" x="8077200" y="3340100"/>
          <p14:tracePt t="8750" x="8064500" y="3454400"/>
          <p14:tracePt t="8767" x="8032750" y="3581400"/>
          <p14:tracePt t="8784" x="7962900" y="3752850"/>
          <p14:tracePt t="8801" x="7854950" y="3956050"/>
          <p14:tracePt t="8817" x="7715250" y="4197350"/>
          <p14:tracePt t="8834" x="7518400" y="4527550"/>
          <p14:tracePt t="8851" x="7385050" y="4724400"/>
          <p14:tracePt t="8867" x="7270750" y="4864100"/>
          <p14:tracePt t="8884" x="7156450" y="4991100"/>
          <p14:tracePt t="8901" x="7042150" y="5092700"/>
          <p14:tracePt t="8918" x="6921500" y="5168900"/>
          <p14:tracePt t="8934" x="6762750" y="5232400"/>
          <p14:tracePt t="8951" x="6584950" y="5251450"/>
          <p14:tracePt t="8968" x="6432550" y="5251450"/>
          <p14:tracePt t="8985" x="6280150" y="5251450"/>
          <p14:tracePt t="9001" x="6096000" y="5245100"/>
          <p14:tracePt t="9018" x="5905500" y="5219700"/>
          <p14:tracePt t="9035" x="5715000" y="5187950"/>
          <p14:tracePt t="9052" x="5562600" y="5149850"/>
          <p14:tracePt t="9068" x="5454650" y="5099050"/>
          <p14:tracePt t="9085" x="5346700" y="5060950"/>
          <p14:tracePt t="9102" x="5226050" y="5003800"/>
          <p14:tracePt t="9119" x="5092700" y="4933950"/>
          <p14:tracePt t="9135" x="4959350" y="4870450"/>
          <p14:tracePt t="9152" x="4864100" y="4832350"/>
          <p14:tracePt t="9169" x="4768850" y="4800600"/>
          <p14:tracePt t="9186" x="4699000" y="4781550"/>
          <p14:tracePt t="9202" x="4572000" y="4762500"/>
          <p14:tracePt t="9219" x="4445000" y="4756150"/>
          <p14:tracePt t="9236" x="4343400" y="4756150"/>
          <p14:tracePt t="9253" x="4267200" y="4756150"/>
          <p14:tracePt t="9269" x="4191000" y="4756150"/>
          <p14:tracePt t="9286" x="4140200" y="4756150"/>
          <p14:tracePt t="9303" x="4089400" y="4756150"/>
          <p14:tracePt t="9320" x="4057650" y="4756150"/>
          <p14:tracePt t="9336" x="4038600" y="4756150"/>
          <p14:tracePt t="9523" x="4032250" y="4749800"/>
          <p14:tracePt t="9538" x="0"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88640"/>
            <a:ext cx="8229600" cy="1228998"/>
          </a:xfrm>
        </p:spPr>
        <p:txBody>
          <a:bodyPr>
            <a:normAutofit/>
          </a:bodyPr>
          <a:lstStyle/>
          <a:p>
            <a:r>
              <a:rPr lang="de-DE" sz="2800" dirty="0" smtClean="0"/>
              <a:t>Produktion und Einkommen sinken:</a:t>
            </a:r>
            <a:endParaRPr lang="de-DE" dirty="0"/>
          </a:p>
        </p:txBody>
      </p:sp>
      <p:sp>
        <p:nvSpPr>
          <p:cNvPr id="4" name="Rechteck 3"/>
          <p:cNvSpPr/>
          <p:nvPr/>
        </p:nvSpPr>
        <p:spPr>
          <a:xfrm>
            <a:off x="1259632" y="2420888"/>
            <a:ext cx="1800200" cy="202972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Konsumgüter</a:t>
            </a:r>
            <a:endParaRPr lang="de-DE" dirty="0"/>
          </a:p>
        </p:txBody>
      </p:sp>
      <p:sp>
        <p:nvSpPr>
          <p:cNvPr id="5" name="Rechteck 4"/>
          <p:cNvSpPr/>
          <p:nvPr/>
        </p:nvSpPr>
        <p:spPr>
          <a:xfrm>
            <a:off x="1259632" y="2060848"/>
            <a:ext cx="1800200" cy="36004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Investition</a:t>
            </a:r>
            <a:endParaRPr lang="de-DE" dirty="0"/>
          </a:p>
        </p:txBody>
      </p:sp>
      <p:sp>
        <p:nvSpPr>
          <p:cNvPr id="6" name="Textfeld 5"/>
          <p:cNvSpPr txBox="1"/>
          <p:nvPr/>
        </p:nvSpPr>
        <p:spPr>
          <a:xfrm>
            <a:off x="1259632" y="4441482"/>
            <a:ext cx="1800200" cy="1200329"/>
          </a:xfrm>
          <a:prstGeom prst="rect">
            <a:avLst/>
          </a:prstGeom>
          <a:noFill/>
        </p:spPr>
        <p:txBody>
          <a:bodyPr wrap="square" rtlCol="0">
            <a:spAutoFit/>
          </a:bodyPr>
          <a:lstStyle/>
          <a:p>
            <a:r>
              <a:rPr lang="de-DE" dirty="0" smtClean="0"/>
              <a:t>Unternehmen:</a:t>
            </a:r>
          </a:p>
          <a:p>
            <a:pPr algn="ctr"/>
            <a:r>
              <a:rPr lang="de-DE" dirty="0" smtClean="0"/>
              <a:t>Y = C + I</a:t>
            </a:r>
          </a:p>
          <a:p>
            <a:r>
              <a:rPr lang="de-DE" dirty="0" smtClean="0"/>
              <a:t>Produktion für Investition sinkt.</a:t>
            </a:r>
            <a:endParaRPr lang="de-DE" dirty="0"/>
          </a:p>
        </p:txBody>
      </p:sp>
      <p:sp>
        <p:nvSpPr>
          <p:cNvPr id="7" name="Pfeil nach rechts 6"/>
          <p:cNvSpPr/>
          <p:nvPr/>
        </p:nvSpPr>
        <p:spPr>
          <a:xfrm>
            <a:off x="3270952" y="5004607"/>
            <a:ext cx="2304256" cy="92333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Einkommen</a:t>
            </a:r>
            <a:endParaRPr lang="de-DE" dirty="0"/>
          </a:p>
        </p:txBody>
      </p:sp>
      <p:sp>
        <p:nvSpPr>
          <p:cNvPr id="8" name="Rechteck 7"/>
          <p:cNvSpPr/>
          <p:nvPr/>
        </p:nvSpPr>
        <p:spPr>
          <a:xfrm>
            <a:off x="5724128" y="2420888"/>
            <a:ext cx="1800200" cy="202059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Konsum</a:t>
            </a:r>
            <a:endParaRPr lang="de-DE" dirty="0"/>
          </a:p>
        </p:txBody>
      </p:sp>
      <p:sp>
        <p:nvSpPr>
          <p:cNvPr id="9" name="Rechteck 8"/>
          <p:cNvSpPr/>
          <p:nvPr/>
        </p:nvSpPr>
        <p:spPr>
          <a:xfrm>
            <a:off x="5724128" y="2060848"/>
            <a:ext cx="1800200" cy="3600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Ersparnis</a:t>
            </a:r>
            <a:endParaRPr lang="de-DE" dirty="0"/>
          </a:p>
        </p:txBody>
      </p:sp>
      <p:sp>
        <p:nvSpPr>
          <p:cNvPr id="11" name="Pfeil nach links 10"/>
          <p:cNvSpPr/>
          <p:nvPr/>
        </p:nvSpPr>
        <p:spPr>
          <a:xfrm>
            <a:off x="3275856" y="3068960"/>
            <a:ext cx="2304256" cy="72008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kauft</a:t>
            </a:r>
            <a:endParaRPr lang="de-DE" dirty="0"/>
          </a:p>
        </p:txBody>
      </p:sp>
      <p:sp>
        <p:nvSpPr>
          <p:cNvPr id="12" name="Textfeld 11"/>
          <p:cNvSpPr txBox="1"/>
          <p:nvPr/>
        </p:nvSpPr>
        <p:spPr>
          <a:xfrm>
            <a:off x="5724128" y="4450610"/>
            <a:ext cx="1944216" cy="2031325"/>
          </a:xfrm>
          <a:prstGeom prst="rect">
            <a:avLst/>
          </a:prstGeom>
          <a:noFill/>
        </p:spPr>
        <p:txBody>
          <a:bodyPr wrap="square" rtlCol="0">
            <a:spAutoFit/>
          </a:bodyPr>
          <a:lstStyle/>
          <a:p>
            <a:r>
              <a:rPr lang="de-DE" dirty="0" smtClean="0"/>
              <a:t>Haushalte:</a:t>
            </a:r>
          </a:p>
          <a:p>
            <a:pPr algn="ctr"/>
            <a:r>
              <a:rPr lang="de-DE" dirty="0" smtClean="0"/>
              <a:t>Y = C + S</a:t>
            </a:r>
            <a:endParaRPr lang="de-DE" dirty="0"/>
          </a:p>
          <a:p>
            <a:r>
              <a:rPr lang="de-DE" dirty="0" smtClean="0"/>
              <a:t>Einkommen sinkt; damit sinkt die erzielte Ersparnis auf die Höhe der Investition. </a:t>
            </a:r>
            <a:endParaRPr lang="de-DE" dirty="0"/>
          </a:p>
        </p:txBody>
      </p:sp>
      <p:sp>
        <p:nvSpPr>
          <p:cNvPr id="3" name="Rechteck 2"/>
          <p:cNvSpPr/>
          <p:nvPr/>
        </p:nvSpPr>
        <p:spPr>
          <a:xfrm>
            <a:off x="1259632" y="1506488"/>
            <a:ext cx="1800200" cy="55436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Produktionslücke</a:t>
            </a:r>
            <a:endParaRPr lang="de-DE" dirty="0"/>
          </a:p>
        </p:txBody>
      </p:sp>
      <p:sp>
        <p:nvSpPr>
          <p:cNvPr id="13" name="Rechteck 12"/>
          <p:cNvSpPr/>
          <p:nvPr/>
        </p:nvSpPr>
        <p:spPr>
          <a:xfrm>
            <a:off x="5724128" y="1506488"/>
            <a:ext cx="1800200" cy="55436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Erwerbslosigkeit</a:t>
            </a:r>
            <a:endParaRPr lang="de-DE" dirty="0"/>
          </a:p>
        </p:txBody>
      </p:sp>
      <p:sp>
        <p:nvSpPr>
          <p:cNvPr id="14" name="Pfeil nach rechts 13"/>
          <p:cNvSpPr/>
          <p:nvPr/>
        </p:nvSpPr>
        <p:spPr>
          <a:xfrm>
            <a:off x="3275856" y="1916832"/>
            <a:ext cx="2304256" cy="64807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bestimmt (I = S)</a:t>
            </a:r>
            <a:endParaRPr lang="de-DE" dirty="0"/>
          </a:p>
        </p:txBody>
      </p:sp>
      <p:pic>
        <p:nvPicPr>
          <p:cNvPr id="10" name="KeynesA6.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68344" y="5641811"/>
            <a:ext cx="609600" cy="609600"/>
          </a:xfrm>
          <a:prstGeom prst="rect">
            <a:avLst/>
          </a:prstGeom>
        </p:spPr>
      </p:pic>
    </p:spTree>
    <p:extLst>
      <p:ext uri="{BB962C8B-B14F-4D97-AF65-F5344CB8AC3E}">
        <p14:creationId xmlns:p14="http://schemas.microsoft.com/office/powerpoint/2010/main" val="2039113635"/>
      </p:ext>
    </p:extLst>
  </p:cSld>
  <p:clrMapOvr>
    <a:masterClrMapping/>
  </p:clrMapOvr>
  <mc:AlternateContent xmlns:mc="http://schemas.openxmlformats.org/markup-compatibility/2006">
    <mc:Choice xmlns:p14="http://schemas.microsoft.com/office/powerpoint/2010/main" Requires="p14">
      <p:transition spd="slow" p14:dur="2000" advTm="60000"/>
    </mc:Choice>
    <mc:Fallback>
      <p:transition spd="slow" advTm="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61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88640"/>
            <a:ext cx="8229600" cy="1228998"/>
          </a:xfrm>
        </p:spPr>
        <p:txBody>
          <a:bodyPr>
            <a:normAutofit/>
          </a:bodyPr>
          <a:lstStyle/>
          <a:p>
            <a:r>
              <a:rPr lang="de-DE" sz="2800" dirty="0" smtClean="0"/>
              <a:t>Haushalte schränken ihren Konsum ein und wollen im Endergebnis mehr sparen und für die Krise vorsorgen:</a:t>
            </a:r>
            <a:endParaRPr lang="de-DE" dirty="0"/>
          </a:p>
        </p:txBody>
      </p:sp>
      <p:sp>
        <p:nvSpPr>
          <p:cNvPr id="4" name="Rechteck 3"/>
          <p:cNvSpPr/>
          <p:nvPr/>
        </p:nvSpPr>
        <p:spPr>
          <a:xfrm>
            <a:off x="1259632" y="2420888"/>
            <a:ext cx="1800200" cy="202059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Konsumgüter</a:t>
            </a:r>
            <a:endParaRPr lang="de-DE" dirty="0"/>
          </a:p>
        </p:txBody>
      </p:sp>
      <p:sp>
        <p:nvSpPr>
          <p:cNvPr id="5" name="Rechteck 4"/>
          <p:cNvSpPr/>
          <p:nvPr/>
        </p:nvSpPr>
        <p:spPr>
          <a:xfrm>
            <a:off x="1259632" y="2060848"/>
            <a:ext cx="1800200" cy="36004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Investition</a:t>
            </a:r>
            <a:endParaRPr lang="de-DE" dirty="0"/>
          </a:p>
        </p:txBody>
      </p:sp>
      <p:sp>
        <p:nvSpPr>
          <p:cNvPr id="6" name="Textfeld 5"/>
          <p:cNvSpPr txBox="1"/>
          <p:nvPr/>
        </p:nvSpPr>
        <p:spPr>
          <a:xfrm>
            <a:off x="1259632" y="4441482"/>
            <a:ext cx="1800200" cy="646331"/>
          </a:xfrm>
          <a:prstGeom prst="rect">
            <a:avLst/>
          </a:prstGeom>
          <a:noFill/>
        </p:spPr>
        <p:txBody>
          <a:bodyPr wrap="square" rtlCol="0">
            <a:spAutoFit/>
          </a:bodyPr>
          <a:lstStyle/>
          <a:p>
            <a:r>
              <a:rPr lang="de-DE" dirty="0" smtClean="0"/>
              <a:t>Unternehmen:</a:t>
            </a:r>
          </a:p>
          <a:p>
            <a:pPr algn="ctr"/>
            <a:r>
              <a:rPr lang="de-DE" dirty="0" smtClean="0"/>
              <a:t>Y = C + I</a:t>
            </a:r>
          </a:p>
        </p:txBody>
      </p:sp>
      <p:sp>
        <p:nvSpPr>
          <p:cNvPr id="7" name="Pfeil nach rechts 6"/>
          <p:cNvSpPr/>
          <p:nvPr/>
        </p:nvSpPr>
        <p:spPr>
          <a:xfrm>
            <a:off x="3270952" y="5004607"/>
            <a:ext cx="2304256" cy="92333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Einkommen</a:t>
            </a:r>
            <a:endParaRPr lang="de-DE" dirty="0"/>
          </a:p>
        </p:txBody>
      </p:sp>
      <p:sp>
        <p:nvSpPr>
          <p:cNvPr id="8" name="Rechteck 7"/>
          <p:cNvSpPr/>
          <p:nvPr/>
        </p:nvSpPr>
        <p:spPr>
          <a:xfrm>
            <a:off x="5724128" y="3068960"/>
            <a:ext cx="1800200" cy="137252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Konsum wird stark eingeschränkt</a:t>
            </a:r>
            <a:endParaRPr lang="de-DE" dirty="0"/>
          </a:p>
        </p:txBody>
      </p:sp>
      <p:sp>
        <p:nvSpPr>
          <p:cNvPr id="9" name="Rechteck 8"/>
          <p:cNvSpPr/>
          <p:nvPr/>
        </p:nvSpPr>
        <p:spPr>
          <a:xfrm>
            <a:off x="5724128" y="2060848"/>
            <a:ext cx="1800200" cy="3600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Ersparnis</a:t>
            </a:r>
            <a:endParaRPr lang="de-DE" dirty="0"/>
          </a:p>
        </p:txBody>
      </p:sp>
      <p:sp>
        <p:nvSpPr>
          <p:cNvPr id="11" name="Pfeil nach links 10"/>
          <p:cNvSpPr/>
          <p:nvPr/>
        </p:nvSpPr>
        <p:spPr>
          <a:xfrm>
            <a:off x="3275856" y="3068960"/>
            <a:ext cx="2304256" cy="72008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kauft</a:t>
            </a:r>
            <a:endParaRPr lang="de-DE" dirty="0"/>
          </a:p>
        </p:txBody>
      </p:sp>
      <p:sp>
        <p:nvSpPr>
          <p:cNvPr id="12" name="Textfeld 11"/>
          <p:cNvSpPr txBox="1"/>
          <p:nvPr/>
        </p:nvSpPr>
        <p:spPr>
          <a:xfrm>
            <a:off x="5724128" y="4450610"/>
            <a:ext cx="1800200" cy="1754326"/>
          </a:xfrm>
          <a:prstGeom prst="rect">
            <a:avLst/>
          </a:prstGeom>
          <a:noFill/>
        </p:spPr>
        <p:txBody>
          <a:bodyPr wrap="square" rtlCol="0">
            <a:spAutoFit/>
          </a:bodyPr>
          <a:lstStyle/>
          <a:p>
            <a:r>
              <a:rPr lang="de-DE" dirty="0" smtClean="0"/>
              <a:t>Haushalte:</a:t>
            </a:r>
          </a:p>
          <a:p>
            <a:pPr algn="ctr"/>
            <a:r>
              <a:rPr lang="de-DE" dirty="0" smtClean="0"/>
              <a:t>Y = C + S</a:t>
            </a:r>
            <a:endParaRPr lang="de-DE" dirty="0"/>
          </a:p>
          <a:p>
            <a:r>
              <a:rPr lang="de-DE" dirty="0" smtClean="0"/>
              <a:t>Konsum wird gesenkt, um die Ersparnis zu erhöhen. </a:t>
            </a:r>
            <a:endParaRPr lang="de-DE" dirty="0"/>
          </a:p>
        </p:txBody>
      </p:sp>
      <p:sp>
        <p:nvSpPr>
          <p:cNvPr id="3" name="Rechteck 2"/>
          <p:cNvSpPr/>
          <p:nvPr/>
        </p:nvSpPr>
        <p:spPr>
          <a:xfrm>
            <a:off x="1259632" y="1506488"/>
            <a:ext cx="1800200" cy="55436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Produktionslücke</a:t>
            </a:r>
            <a:endParaRPr lang="de-DE" dirty="0"/>
          </a:p>
        </p:txBody>
      </p:sp>
      <p:sp>
        <p:nvSpPr>
          <p:cNvPr id="13" name="Rechteck 12"/>
          <p:cNvSpPr/>
          <p:nvPr/>
        </p:nvSpPr>
        <p:spPr>
          <a:xfrm>
            <a:off x="5724128" y="1506488"/>
            <a:ext cx="1800200" cy="55436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Erwerbslosigkeit</a:t>
            </a:r>
            <a:endParaRPr lang="de-DE" dirty="0"/>
          </a:p>
        </p:txBody>
      </p:sp>
      <p:sp>
        <p:nvSpPr>
          <p:cNvPr id="14" name="Pfeil nach unten 13"/>
          <p:cNvSpPr/>
          <p:nvPr/>
        </p:nvSpPr>
        <p:spPr>
          <a:xfrm>
            <a:off x="6381912" y="2445664"/>
            <a:ext cx="484632" cy="62329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Pfeil nach rechts 14"/>
          <p:cNvSpPr/>
          <p:nvPr/>
        </p:nvSpPr>
        <p:spPr>
          <a:xfrm>
            <a:off x="3275856" y="1988840"/>
            <a:ext cx="2299352" cy="5566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bestimmt (I = S)</a:t>
            </a:r>
            <a:endParaRPr lang="de-DE" dirty="0"/>
          </a:p>
        </p:txBody>
      </p:sp>
      <p:pic>
        <p:nvPicPr>
          <p:cNvPr id="10" name="KeynesA7.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12360" y="5466272"/>
            <a:ext cx="609600" cy="609600"/>
          </a:xfrm>
          <a:prstGeom prst="rect">
            <a:avLst/>
          </a:prstGeom>
        </p:spPr>
      </p:pic>
    </p:spTree>
    <p:extLst>
      <p:ext uri="{BB962C8B-B14F-4D97-AF65-F5344CB8AC3E}">
        <p14:creationId xmlns:p14="http://schemas.microsoft.com/office/powerpoint/2010/main" val="3924109230"/>
      </p:ext>
    </p:extLst>
  </p:cSld>
  <p:clrMapOvr>
    <a:masterClrMapping/>
  </p:clrMapOvr>
  <mc:AlternateContent xmlns:mc="http://schemas.openxmlformats.org/markup-compatibility/2006">
    <mc:Choice xmlns:p14="http://schemas.microsoft.com/office/powerpoint/2010/main" Requires="p14">
      <p:transition spd="slow" p14:dur="2000" advTm="55000"/>
    </mc:Choice>
    <mc:Fallback>
      <p:transition spd="slow" advTm="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28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mod="1">
    <p:ext uri="{3A86A75C-4F4B-4683-9AE1-C65F6400EC91}">
      <p14:laserTraceLst xmlns:p14="http://schemas.microsoft.com/office/powerpoint/2010/main">
        <p14:tracePtLst>
          <p14:tracePt t="3503" x="4210050" y="4229100"/>
          <p14:tracePt t="3587" x="4216400" y="4222750"/>
          <p14:tracePt t="3595" x="4235450" y="4210050"/>
          <p14:tracePt t="3604" x="4279900" y="4191000"/>
          <p14:tracePt t="3604" x="4387850" y="4152900"/>
          <p14:tracePt t="3620" x="4502150" y="4102100"/>
          <p14:tracePt t="3637" x="4603750" y="4057650"/>
          <p14:tracePt t="3653" x="4686300" y="4013200"/>
          <p14:tracePt t="3670" x="4737100" y="3981450"/>
          <p14:tracePt t="3687" x="4787900" y="3949700"/>
          <p14:tracePt t="3704" x="4826000" y="3911600"/>
          <p14:tracePt t="3720" x="4876800" y="3867150"/>
          <p14:tracePt t="3737" x="4933950" y="3797300"/>
          <p14:tracePt t="3754" x="4997450" y="3702050"/>
          <p14:tracePt t="3771" x="5073650" y="3594100"/>
          <p14:tracePt t="3787" x="5168900" y="3435350"/>
          <p14:tracePt t="3804" x="5226050" y="3321050"/>
          <p14:tracePt t="3821" x="5276850" y="3181350"/>
          <p14:tracePt t="3838" x="5321300" y="3060700"/>
          <p14:tracePt t="3854" x="5340350" y="2927350"/>
          <p14:tracePt t="3871" x="5340350" y="2794000"/>
          <p14:tracePt t="3888" x="5340350" y="2698750"/>
          <p14:tracePt t="3905" x="5321300" y="2584450"/>
          <p14:tracePt t="3921" x="5245100" y="2482850"/>
          <p14:tracePt t="3938" x="5130800" y="2387600"/>
          <p14:tracePt t="3955" x="4895850" y="2279650"/>
          <p14:tracePt t="3971" x="4724400" y="2235200"/>
          <p14:tracePt t="3988" x="4654550" y="2222500"/>
          <p14:tracePt t="4005" x="4413250" y="2222500"/>
          <p14:tracePt t="4022" x="4165600" y="2222500"/>
          <p14:tracePt t="4038" x="3886200" y="2241550"/>
          <p14:tracePt t="4055" x="3600450" y="2286000"/>
          <p14:tracePt t="4072" x="3282950" y="2330450"/>
          <p14:tracePt t="4088" x="3041650" y="2381250"/>
          <p14:tracePt t="4105" x="2851150" y="2438400"/>
          <p14:tracePt t="4122" x="2705100" y="2508250"/>
          <p14:tracePt t="4139" x="2546350" y="2603500"/>
          <p14:tracePt t="4156" x="2476500" y="2641600"/>
          <p14:tracePt t="4172" x="2444750" y="2654300"/>
          <p14:tracePt t="4260" x="2457450" y="2654300"/>
          <p14:tracePt t="4267" x="2489200" y="2654300"/>
          <p14:tracePt t="4275" x="2533650" y="2628900"/>
          <p14:tracePt t="4289" x="2609850" y="2590800"/>
          <p14:tracePt t="4290" x="2768600" y="2508250"/>
          <p14:tracePt t="4306" x="3022600" y="2419350"/>
          <p14:tracePt t="4323" x="3486150" y="2317750"/>
          <p14:tracePt t="4340" x="3759200" y="2273300"/>
          <p14:tracePt t="4357" x="4000500" y="2260600"/>
          <p14:tracePt t="4373" x="4191000" y="2260600"/>
          <p14:tracePt t="4390" x="4400550" y="2273300"/>
          <p14:tracePt t="4407" x="4591050" y="2317750"/>
          <p14:tracePt t="4423" x="4794250" y="2393950"/>
          <p14:tracePt t="4440" x="4959350" y="2470150"/>
          <p14:tracePt t="4457" x="5105400" y="2546350"/>
          <p14:tracePt t="4474" x="5276850" y="2667000"/>
          <p14:tracePt t="4490" x="5467350" y="2832100"/>
          <p14:tracePt t="4507" x="5708650" y="3048000"/>
          <p14:tracePt t="4524" x="5797550" y="3162300"/>
          <p14:tracePt t="4541" x="5835650" y="3251200"/>
          <p14:tracePt t="4558" x="5854700" y="3340100"/>
          <p14:tracePt t="4574" x="5854700" y="3409950"/>
          <p14:tracePt t="4591" x="5810250" y="3511550"/>
          <p14:tracePt t="4608" x="5695950" y="3619500"/>
          <p14:tracePt t="4625" x="5537200" y="3708400"/>
          <p14:tracePt t="4641" x="5314950" y="3790950"/>
          <p14:tracePt t="4658" x="5080000" y="3835400"/>
          <p14:tracePt t="4675" x="4800600" y="3848100"/>
          <p14:tracePt t="4692" x="4667250" y="3848100"/>
          <p14:tracePt t="4708" x="4559300" y="3848100"/>
          <p14:tracePt t="4725" x="4533900" y="3848100"/>
          <p14:tracePt t="4742" x="4527550" y="3848100"/>
          <p14:tracePt t="4798"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88640"/>
            <a:ext cx="8229600" cy="1228998"/>
          </a:xfrm>
        </p:spPr>
        <p:txBody>
          <a:bodyPr>
            <a:normAutofit/>
          </a:bodyPr>
          <a:lstStyle/>
          <a:p>
            <a:r>
              <a:rPr lang="de-DE" sz="4000" dirty="0" smtClean="0"/>
              <a:t> Say und die Neoklassik sind widerlegt:</a:t>
            </a:r>
            <a:endParaRPr lang="de-DE" sz="6000" dirty="0"/>
          </a:p>
        </p:txBody>
      </p:sp>
      <p:sp>
        <p:nvSpPr>
          <p:cNvPr id="4" name="Rechteck 3"/>
          <p:cNvSpPr/>
          <p:nvPr/>
        </p:nvSpPr>
        <p:spPr>
          <a:xfrm>
            <a:off x="1259632" y="3062842"/>
            <a:ext cx="1800200" cy="137864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Konsumgüter</a:t>
            </a:r>
            <a:endParaRPr lang="de-DE" dirty="0"/>
          </a:p>
        </p:txBody>
      </p:sp>
      <p:sp>
        <p:nvSpPr>
          <p:cNvPr id="5" name="Rechteck 4"/>
          <p:cNvSpPr/>
          <p:nvPr/>
        </p:nvSpPr>
        <p:spPr>
          <a:xfrm>
            <a:off x="1259632" y="2702802"/>
            <a:ext cx="1800200" cy="36004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Investition</a:t>
            </a:r>
            <a:endParaRPr lang="de-DE" dirty="0"/>
          </a:p>
        </p:txBody>
      </p:sp>
      <p:sp>
        <p:nvSpPr>
          <p:cNvPr id="6" name="Textfeld 5"/>
          <p:cNvSpPr txBox="1"/>
          <p:nvPr/>
        </p:nvSpPr>
        <p:spPr>
          <a:xfrm>
            <a:off x="1259632" y="4441482"/>
            <a:ext cx="1800200" cy="1754326"/>
          </a:xfrm>
          <a:prstGeom prst="rect">
            <a:avLst/>
          </a:prstGeom>
          <a:noFill/>
        </p:spPr>
        <p:txBody>
          <a:bodyPr wrap="square" rtlCol="0">
            <a:spAutoFit/>
          </a:bodyPr>
          <a:lstStyle/>
          <a:p>
            <a:r>
              <a:rPr lang="de-DE" dirty="0" smtClean="0"/>
              <a:t>Unternehmen:</a:t>
            </a:r>
          </a:p>
          <a:p>
            <a:pPr algn="ctr"/>
            <a:r>
              <a:rPr lang="de-DE" dirty="0" smtClean="0"/>
              <a:t>Y = C + I</a:t>
            </a:r>
          </a:p>
          <a:p>
            <a:r>
              <a:rPr lang="de-DE" dirty="0" smtClean="0"/>
              <a:t>Produktion für Konsum muss gesenkt werden: Absatzkrise!</a:t>
            </a:r>
            <a:endParaRPr lang="de-DE" dirty="0"/>
          </a:p>
        </p:txBody>
      </p:sp>
      <p:sp>
        <p:nvSpPr>
          <p:cNvPr id="7" name="Pfeil nach rechts 6"/>
          <p:cNvSpPr/>
          <p:nvPr/>
        </p:nvSpPr>
        <p:spPr>
          <a:xfrm>
            <a:off x="3270952" y="5004607"/>
            <a:ext cx="2304256" cy="92333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Einkommen</a:t>
            </a:r>
            <a:endParaRPr lang="de-DE" dirty="0"/>
          </a:p>
        </p:txBody>
      </p:sp>
      <p:sp>
        <p:nvSpPr>
          <p:cNvPr id="8" name="Rechteck 7"/>
          <p:cNvSpPr/>
          <p:nvPr/>
        </p:nvSpPr>
        <p:spPr>
          <a:xfrm>
            <a:off x="5724128" y="3068960"/>
            <a:ext cx="1800200" cy="137252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Konsum wird stark eingeschränkt</a:t>
            </a:r>
            <a:endParaRPr lang="de-DE" dirty="0"/>
          </a:p>
        </p:txBody>
      </p:sp>
      <p:sp>
        <p:nvSpPr>
          <p:cNvPr id="9" name="Rechteck 8"/>
          <p:cNvSpPr/>
          <p:nvPr/>
        </p:nvSpPr>
        <p:spPr>
          <a:xfrm>
            <a:off x="5724128" y="2708920"/>
            <a:ext cx="1800200" cy="3600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Ersparnis</a:t>
            </a:r>
            <a:endParaRPr lang="de-DE" dirty="0"/>
          </a:p>
        </p:txBody>
      </p:sp>
      <p:sp>
        <p:nvSpPr>
          <p:cNvPr id="11" name="Pfeil nach links 10"/>
          <p:cNvSpPr/>
          <p:nvPr/>
        </p:nvSpPr>
        <p:spPr>
          <a:xfrm>
            <a:off x="3275856" y="3382144"/>
            <a:ext cx="2304256" cy="72008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kauft</a:t>
            </a:r>
            <a:endParaRPr lang="de-DE" dirty="0"/>
          </a:p>
        </p:txBody>
      </p:sp>
      <p:sp>
        <p:nvSpPr>
          <p:cNvPr id="12" name="Textfeld 11"/>
          <p:cNvSpPr txBox="1"/>
          <p:nvPr/>
        </p:nvSpPr>
        <p:spPr>
          <a:xfrm>
            <a:off x="5724128" y="4450610"/>
            <a:ext cx="1800200" cy="1754326"/>
          </a:xfrm>
          <a:prstGeom prst="rect">
            <a:avLst/>
          </a:prstGeom>
          <a:noFill/>
        </p:spPr>
        <p:txBody>
          <a:bodyPr wrap="square" rtlCol="0">
            <a:spAutoFit/>
          </a:bodyPr>
          <a:lstStyle/>
          <a:p>
            <a:r>
              <a:rPr lang="de-DE" dirty="0" smtClean="0"/>
              <a:t>Haushalte:</a:t>
            </a:r>
          </a:p>
          <a:p>
            <a:pPr algn="ctr"/>
            <a:r>
              <a:rPr lang="de-DE" dirty="0" smtClean="0"/>
              <a:t>Y = C + S</a:t>
            </a:r>
            <a:endParaRPr lang="de-DE" dirty="0"/>
          </a:p>
          <a:p>
            <a:r>
              <a:rPr lang="de-DE" dirty="0" smtClean="0"/>
              <a:t>Einkommen sinken weiter und die Ersparnis steigt nicht. </a:t>
            </a:r>
            <a:endParaRPr lang="de-DE" dirty="0"/>
          </a:p>
        </p:txBody>
      </p:sp>
      <p:sp>
        <p:nvSpPr>
          <p:cNvPr id="3" name="Rechteck 2"/>
          <p:cNvSpPr/>
          <p:nvPr/>
        </p:nvSpPr>
        <p:spPr>
          <a:xfrm>
            <a:off x="1259632" y="1506488"/>
            <a:ext cx="1800200" cy="11963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Produktionslücke Absatzkrise</a:t>
            </a:r>
            <a:endParaRPr lang="de-DE" dirty="0"/>
          </a:p>
        </p:txBody>
      </p:sp>
      <p:sp>
        <p:nvSpPr>
          <p:cNvPr id="13" name="Rechteck 12"/>
          <p:cNvSpPr/>
          <p:nvPr/>
        </p:nvSpPr>
        <p:spPr>
          <a:xfrm>
            <a:off x="5724128" y="1506488"/>
            <a:ext cx="1800200" cy="120243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Massen-Arbeitslosigkeit</a:t>
            </a:r>
            <a:endParaRPr lang="de-DE" dirty="0"/>
          </a:p>
        </p:txBody>
      </p:sp>
      <p:sp>
        <p:nvSpPr>
          <p:cNvPr id="14" name="Pfeil nach rechts 13"/>
          <p:cNvSpPr/>
          <p:nvPr/>
        </p:nvSpPr>
        <p:spPr>
          <a:xfrm>
            <a:off x="3270952" y="2605764"/>
            <a:ext cx="2304256" cy="56635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bestimmt (I = S)</a:t>
            </a:r>
            <a:endParaRPr lang="de-DE" dirty="0"/>
          </a:p>
        </p:txBody>
      </p:sp>
      <p:pic>
        <p:nvPicPr>
          <p:cNvPr id="10" name="KeynesA8.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56376" y="5466272"/>
            <a:ext cx="609600" cy="609600"/>
          </a:xfrm>
          <a:prstGeom prst="rect">
            <a:avLst/>
          </a:prstGeom>
        </p:spPr>
      </p:pic>
    </p:spTree>
    <p:extLst>
      <p:ext uri="{BB962C8B-B14F-4D97-AF65-F5344CB8AC3E}">
        <p14:creationId xmlns:p14="http://schemas.microsoft.com/office/powerpoint/2010/main" val="1506107482"/>
      </p:ext>
    </p:extLst>
  </p:cSld>
  <p:clrMapOvr>
    <a:masterClrMapping/>
  </p:clrMapOvr>
  <mc:AlternateContent xmlns:mc="http://schemas.openxmlformats.org/markup-compatibility/2006">
    <mc:Choice xmlns:p14="http://schemas.microsoft.com/office/powerpoint/2010/main" Requires="p14">
      <p:transition spd="slow" p14:dur="2000" advTm="85000"/>
    </mc:Choice>
    <mc:Fallback>
      <p:transition spd="slow" advTm="8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55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mod="1"/>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88640"/>
            <a:ext cx="8229600" cy="1228998"/>
          </a:xfrm>
        </p:spPr>
        <p:txBody>
          <a:bodyPr>
            <a:normAutofit/>
          </a:bodyPr>
          <a:lstStyle/>
          <a:p>
            <a:r>
              <a:rPr lang="de-DE" sz="2800" dirty="0" smtClean="0"/>
              <a:t>Produktion und Einkommen bei Haushaltsdefizit:</a:t>
            </a:r>
            <a:endParaRPr lang="de-DE" dirty="0"/>
          </a:p>
        </p:txBody>
      </p:sp>
      <p:sp>
        <p:nvSpPr>
          <p:cNvPr id="4" name="Rechteck 3"/>
          <p:cNvSpPr/>
          <p:nvPr/>
        </p:nvSpPr>
        <p:spPr>
          <a:xfrm>
            <a:off x="1259632" y="2420888"/>
            <a:ext cx="1800200" cy="199452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Konsumgüter</a:t>
            </a:r>
            <a:endParaRPr lang="de-DE" dirty="0"/>
          </a:p>
        </p:txBody>
      </p:sp>
      <p:sp>
        <p:nvSpPr>
          <p:cNvPr id="5" name="Rechteck 4"/>
          <p:cNvSpPr/>
          <p:nvPr/>
        </p:nvSpPr>
        <p:spPr>
          <a:xfrm>
            <a:off x="1259632" y="2060848"/>
            <a:ext cx="1800200" cy="36004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Investition</a:t>
            </a:r>
            <a:endParaRPr lang="de-DE" dirty="0"/>
          </a:p>
        </p:txBody>
      </p:sp>
      <p:sp>
        <p:nvSpPr>
          <p:cNvPr id="6" name="Textfeld 5"/>
          <p:cNvSpPr txBox="1"/>
          <p:nvPr/>
        </p:nvSpPr>
        <p:spPr>
          <a:xfrm>
            <a:off x="1187624" y="4441482"/>
            <a:ext cx="2083328" cy="1754326"/>
          </a:xfrm>
          <a:prstGeom prst="rect">
            <a:avLst/>
          </a:prstGeom>
          <a:noFill/>
        </p:spPr>
        <p:txBody>
          <a:bodyPr wrap="square" rtlCol="0">
            <a:spAutoFit/>
          </a:bodyPr>
          <a:lstStyle/>
          <a:p>
            <a:r>
              <a:rPr lang="de-DE" dirty="0" smtClean="0"/>
              <a:t>Unternehmen:</a:t>
            </a:r>
          </a:p>
          <a:p>
            <a:pPr algn="ctr"/>
            <a:r>
              <a:rPr lang="de-DE" dirty="0" smtClean="0"/>
              <a:t>Y = C + I</a:t>
            </a:r>
          </a:p>
          <a:p>
            <a:r>
              <a:rPr lang="de-DE" dirty="0" smtClean="0"/>
              <a:t>Produktion durch Staatsaufträge erhöht, Einkommen gesteigert.</a:t>
            </a:r>
            <a:endParaRPr lang="de-DE" dirty="0"/>
          </a:p>
        </p:txBody>
      </p:sp>
      <p:sp>
        <p:nvSpPr>
          <p:cNvPr id="7" name="Pfeil nach rechts 6"/>
          <p:cNvSpPr/>
          <p:nvPr/>
        </p:nvSpPr>
        <p:spPr>
          <a:xfrm>
            <a:off x="3270952" y="5004607"/>
            <a:ext cx="2304256" cy="92333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Einkommen</a:t>
            </a:r>
            <a:endParaRPr lang="de-DE" dirty="0"/>
          </a:p>
        </p:txBody>
      </p:sp>
      <p:sp>
        <p:nvSpPr>
          <p:cNvPr id="8" name="Rechteck 7"/>
          <p:cNvSpPr/>
          <p:nvPr/>
        </p:nvSpPr>
        <p:spPr>
          <a:xfrm>
            <a:off x="5724128" y="2420888"/>
            <a:ext cx="1800200" cy="202059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Konsum</a:t>
            </a:r>
            <a:endParaRPr lang="de-DE" dirty="0"/>
          </a:p>
        </p:txBody>
      </p:sp>
      <p:sp>
        <p:nvSpPr>
          <p:cNvPr id="9" name="Rechteck 8"/>
          <p:cNvSpPr/>
          <p:nvPr/>
        </p:nvSpPr>
        <p:spPr>
          <a:xfrm>
            <a:off x="5724128" y="2060848"/>
            <a:ext cx="1800200" cy="3600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Ersparnis</a:t>
            </a:r>
            <a:endParaRPr lang="de-DE" dirty="0"/>
          </a:p>
        </p:txBody>
      </p:sp>
      <p:sp>
        <p:nvSpPr>
          <p:cNvPr id="11" name="Pfeil nach links 10"/>
          <p:cNvSpPr/>
          <p:nvPr/>
        </p:nvSpPr>
        <p:spPr>
          <a:xfrm>
            <a:off x="3275856" y="3068960"/>
            <a:ext cx="2304256" cy="72008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kauft</a:t>
            </a:r>
            <a:endParaRPr lang="de-DE" dirty="0"/>
          </a:p>
        </p:txBody>
      </p:sp>
      <p:sp>
        <p:nvSpPr>
          <p:cNvPr id="12" name="Textfeld 11"/>
          <p:cNvSpPr txBox="1"/>
          <p:nvPr/>
        </p:nvSpPr>
        <p:spPr>
          <a:xfrm>
            <a:off x="5724128" y="4450610"/>
            <a:ext cx="2376264" cy="2031325"/>
          </a:xfrm>
          <a:prstGeom prst="rect">
            <a:avLst/>
          </a:prstGeom>
          <a:noFill/>
        </p:spPr>
        <p:txBody>
          <a:bodyPr wrap="square" rtlCol="0">
            <a:spAutoFit/>
          </a:bodyPr>
          <a:lstStyle/>
          <a:p>
            <a:r>
              <a:rPr lang="de-DE" dirty="0" smtClean="0"/>
              <a:t>Haushalte:</a:t>
            </a:r>
          </a:p>
          <a:p>
            <a:pPr algn="ctr"/>
            <a:r>
              <a:rPr lang="de-DE" dirty="0" smtClean="0"/>
              <a:t>Y = C + S</a:t>
            </a:r>
            <a:endParaRPr lang="de-DE" dirty="0"/>
          </a:p>
          <a:p>
            <a:r>
              <a:rPr lang="de-DE" dirty="0" smtClean="0"/>
              <a:t>Saldenmechanik:</a:t>
            </a:r>
          </a:p>
          <a:p>
            <a:r>
              <a:rPr lang="de-DE" dirty="0" smtClean="0"/>
              <a:t>Ausgabenüberschuss des Staates ermöglicht</a:t>
            </a:r>
          </a:p>
          <a:p>
            <a:r>
              <a:rPr lang="de-DE" dirty="0" smtClean="0"/>
              <a:t>Einnahmeüberschuss der Privaten (Ersparnis)</a:t>
            </a:r>
            <a:endParaRPr lang="de-DE" dirty="0"/>
          </a:p>
        </p:txBody>
      </p:sp>
      <p:sp>
        <p:nvSpPr>
          <p:cNvPr id="3" name="Rechteck 2"/>
          <p:cNvSpPr/>
          <p:nvPr/>
        </p:nvSpPr>
        <p:spPr>
          <a:xfrm>
            <a:off x="1259632" y="1506488"/>
            <a:ext cx="1800200" cy="554360"/>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Staatsaufträge</a:t>
            </a:r>
            <a:endParaRPr lang="de-DE" dirty="0"/>
          </a:p>
        </p:txBody>
      </p:sp>
      <p:sp>
        <p:nvSpPr>
          <p:cNvPr id="13" name="Rechteck 12"/>
          <p:cNvSpPr/>
          <p:nvPr/>
        </p:nvSpPr>
        <p:spPr>
          <a:xfrm>
            <a:off x="5724128" y="1506488"/>
            <a:ext cx="1800200" cy="554360"/>
          </a:xfrm>
          <a:prstGeom prst="rect">
            <a:avLst/>
          </a:prstGeom>
          <a:solidFill>
            <a:schemeClr val="accent6">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Staatsdefizit private Ersparnis</a:t>
            </a:r>
            <a:endParaRPr lang="de-DE" dirty="0"/>
          </a:p>
        </p:txBody>
      </p:sp>
      <p:sp>
        <p:nvSpPr>
          <p:cNvPr id="14" name="Pfeil nach links 13"/>
          <p:cNvSpPr/>
          <p:nvPr/>
        </p:nvSpPr>
        <p:spPr>
          <a:xfrm>
            <a:off x="3563888" y="1502583"/>
            <a:ext cx="1584176" cy="484632"/>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finanziert</a:t>
            </a:r>
            <a:endParaRPr lang="de-DE" dirty="0"/>
          </a:p>
        </p:txBody>
      </p:sp>
      <p:sp>
        <p:nvSpPr>
          <p:cNvPr id="15" name="Pfeil nach rechts 14"/>
          <p:cNvSpPr/>
          <p:nvPr/>
        </p:nvSpPr>
        <p:spPr>
          <a:xfrm>
            <a:off x="3275856" y="1844824"/>
            <a:ext cx="2299352" cy="66579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bestimmt (I = S)</a:t>
            </a:r>
            <a:endParaRPr lang="de-DE" dirty="0"/>
          </a:p>
        </p:txBody>
      </p:sp>
      <p:pic>
        <p:nvPicPr>
          <p:cNvPr id="10" name="KeynesA9.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00392" y="5891008"/>
            <a:ext cx="609600" cy="609600"/>
          </a:xfrm>
          <a:prstGeom prst="rect">
            <a:avLst/>
          </a:prstGeom>
        </p:spPr>
      </p:pic>
    </p:spTree>
    <p:extLst>
      <p:ext uri="{BB962C8B-B14F-4D97-AF65-F5344CB8AC3E}">
        <p14:creationId xmlns:p14="http://schemas.microsoft.com/office/powerpoint/2010/main" val="1130553771"/>
      </p:ext>
    </p:extLst>
  </p:cSld>
  <p:clrMapOvr>
    <a:masterClrMapping/>
  </p:clrMapOvr>
  <mc:AlternateContent xmlns:mc="http://schemas.openxmlformats.org/markup-compatibility/2006">
    <mc:Choice xmlns:p14="http://schemas.microsoft.com/office/powerpoint/2010/main" Requires="p14">
      <p:transition spd="slow" p14:dur="2000" advTm="130000"/>
    </mc:Choice>
    <mc:Fallback>
      <p:transition spd="slow" advTm="1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12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1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906</Words>
  <Application>Microsoft Office PowerPoint</Application>
  <PresentationFormat>Bildschirmpräsentation (4:3)</PresentationFormat>
  <Paragraphs>151</Paragraphs>
  <Slides>11</Slides>
  <Notes>3</Notes>
  <HiddenSlides>0</HiddenSlides>
  <MMClips>11</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11</vt:i4>
      </vt:variant>
    </vt:vector>
  </HeadingPairs>
  <TitlesOfParts>
    <vt:vector size="14" baseType="lpstr">
      <vt:lpstr>Arial</vt:lpstr>
      <vt:lpstr>Calibri</vt:lpstr>
      <vt:lpstr>1_Larissa</vt:lpstr>
      <vt:lpstr>Krisen mit Keynes erklärt</vt:lpstr>
      <vt:lpstr>Die Klassiker und Neoklassiker</vt:lpstr>
      <vt:lpstr>Klassik/Neoklassik: Produktion bei Vollbeschäftigung schafft das Einkommen zum Kauf aller Güter</vt:lpstr>
      <vt:lpstr>Die Investition</vt:lpstr>
      <vt:lpstr>Bei Deflation oder Hochzinspolitik rentiert sich die Investition in Geld gerechnet nicht:</vt:lpstr>
      <vt:lpstr>Produktion und Einkommen sinken:</vt:lpstr>
      <vt:lpstr>Haushalte schränken ihren Konsum ein und wollen im Endergebnis mehr sparen und für die Krise vorsorgen:</vt:lpstr>
      <vt:lpstr> Say und die Neoklassik sind widerlegt:</vt:lpstr>
      <vt:lpstr>Produktion und Einkommen bei Haushaltsdefizit:</vt:lpstr>
      <vt:lpstr>Das Produktionspotenzial</vt:lpstr>
      <vt:lpstr>Die Orthodoxie hatte gelehrt, dass das Einkommen der Ökonomie durch knappe Produktionsfaktoren limitiert wäre: Y = f(Kapital, Arbeit)  John Maynard Keynes erkannte die monetäre Beschränkung von Y: Eine Ökonomie kann kein Geld sparen!  Dieses Gesetz wird durchgesetzt, indem das Realeinkommen der Ökonomie nie über den Punkt steigen kann, der im Saldo eine positive Ersparnis ermöglichen würde.  Das ist das monetäre Gesetz der Konjunktur und vor allem der Krisen: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VWL: Der Trugschluss in der neoklassischen Theorie</dc:title>
  <dc:creator>Wolf</dc:creator>
  <cp:lastModifiedBy>Wolf</cp:lastModifiedBy>
  <cp:revision>174</cp:revision>
  <dcterms:created xsi:type="dcterms:W3CDTF">2013-10-04T06:08:58Z</dcterms:created>
  <dcterms:modified xsi:type="dcterms:W3CDTF">2013-10-17T09:14:01Z</dcterms:modified>
</cp:coreProperties>
</file>