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B491355-3174-4DD9-B727-0D43F3D48CF8}" type="datetimeFigureOut">
              <a:rPr lang="de-DE" smtClean="0"/>
              <a:t>29.01.2014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391829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B491355-3174-4DD9-B727-0D43F3D48CF8}" type="datetimeFigureOut">
              <a:rPr lang="de-DE" smtClean="0"/>
              <a:t>29.01.2014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81163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B491355-3174-4DD9-B727-0D43F3D48CF8}" type="datetimeFigureOut">
              <a:rPr lang="de-DE" smtClean="0"/>
              <a:t>29.01.2014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328899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B491355-3174-4DD9-B727-0D43F3D48CF8}" type="datetimeFigureOut">
              <a:rPr lang="de-DE" smtClean="0"/>
              <a:t>29.01.2014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123956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B491355-3174-4DD9-B727-0D43F3D48CF8}" type="datetimeFigureOut">
              <a:rPr lang="de-DE" smtClean="0"/>
              <a:t>29.01.2014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223131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B491355-3174-4DD9-B727-0D43F3D48CF8}" type="datetimeFigureOut">
              <a:rPr lang="de-DE" smtClean="0"/>
              <a:t>29.01.2014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426216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B491355-3174-4DD9-B727-0D43F3D48CF8}" type="datetimeFigureOut">
              <a:rPr lang="de-DE" smtClean="0"/>
              <a:t>29.01.2014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387148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B491355-3174-4DD9-B727-0D43F3D48CF8}" type="datetimeFigureOut">
              <a:rPr lang="de-DE" smtClean="0"/>
              <a:t>29.01.2014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377383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B491355-3174-4DD9-B727-0D43F3D48CF8}" type="datetimeFigureOut">
              <a:rPr lang="de-DE" smtClean="0"/>
              <a:t>29.01.2014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278699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B491355-3174-4DD9-B727-0D43F3D48CF8}" type="datetimeFigureOut">
              <a:rPr lang="de-DE" smtClean="0"/>
              <a:t>29.01.2014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3274014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B491355-3174-4DD9-B727-0D43F3D48CF8}" type="datetimeFigureOut">
              <a:rPr lang="de-DE" smtClean="0"/>
              <a:t>29.01.2014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9CFD487-BF35-45FE-B90A-1EED3814EAB1}" type="slidenum">
              <a:rPr lang="de-DE" smtClean="0"/>
              <a:t>‹Nr.›</a:t>
            </a:fld>
            <a:endParaRPr lang="de-DE"/>
          </a:p>
        </p:txBody>
      </p:sp>
    </p:spTree>
    <p:extLst>
      <p:ext uri="{BB962C8B-B14F-4D97-AF65-F5344CB8AC3E}">
        <p14:creationId xmlns:p14="http://schemas.microsoft.com/office/powerpoint/2010/main" val="886731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91355-3174-4DD9-B727-0D43F3D48CF8}" type="datetimeFigureOut">
              <a:rPr lang="de-DE" smtClean="0"/>
              <a:t>29.01.2014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FD487-BF35-45FE-B90A-1EED3814EAB1}" type="slidenum">
              <a:rPr lang="de-DE" smtClean="0"/>
              <a:t>‹Nr.›</a:t>
            </a:fld>
            <a:endParaRPr lang="de-DE"/>
          </a:p>
        </p:txBody>
      </p:sp>
    </p:spTree>
    <p:extLst>
      <p:ext uri="{BB962C8B-B14F-4D97-AF65-F5344CB8AC3E}">
        <p14:creationId xmlns:p14="http://schemas.microsoft.com/office/powerpoint/2010/main" val="323528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Schuldenbremse</a:t>
            </a:r>
            <a:endParaRPr lang="de-DE" dirty="0"/>
          </a:p>
        </p:txBody>
      </p:sp>
      <p:sp>
        <p:nvSpPr>
          <p:cNvPr id="3" name="Untertitel 2"/>
          <p:cNvSpPr>
            <a:spLocks noGrp="1"/>
          </p:cNvSpPr>
          <p:nvPr>
            <p:ph type="subTitle" idx="1"/>
          </p:nvPr>
        </p:nvSpPr>
        <p:spPr/>
        <p:txBody>
          <a:bodyPr/>
          <a:lstStyle/>
          <a:p>
            <a:r>
              <a:rPr lang="de-DE" dirty="0" smtClean="0"/>
              <a:t>Wird die Schuldenbremse</a:t>
            </a:r>
          </a:p>
          <a:p>
            <a:r>
              <a:rPr lang="de-DE" dirty="0" smtClean="0"/>
              <a:t>eine Konjunkturbremse?</a:t>
            </a:r>
            <a:endParaRPr lang="de-DE" dirty="0"/>
          </a:p>
        </p:txBody>
      </p:sp>
    </p:spTree>
    <p:extLst>
      <p:ext uri="{BB962C8B-B14F-4D97-AF65-F5344CB8AC3E}">
        <p14:creationId xmlns:p14="http://schemas.microsoft.com/office/powerpoint/2010/main" val="22868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DE" sz="4000" dirty="0" smtClean="0"/>
              <a:t>Saldenmechanik des Sparens</a:t>
            </a:r>
            <a:endParaRPr lang="de-DE" sz="4000" dirty="0"/>
          </a:p>
        </p:txBody>
      </p:sp>
      <p:sp>
        <p:nvSpPr>
          <p:cNvPr id="3" name="Inhaltsplatzhalter 2"/>
          <p:cNvSpPr>
            <a:spLocks noGrp="1"/>
          </p:cNvSpPr>
          <p:nvPr>
            <p:ph sz="half" idx="1"/>
          </p:nvPr>
        </p:nvSpPr>
        <p:spPr>
          <a:xfrm>
            <a:off x="457200" y="1196752"/>
            <a:ext cx="4038600" cy="5472608"/>
          </a:xfrm>
        </p:spPr>
        <p:txBody>
          <a:bodyPr>
            <a:normAutofit/>
          </a:bodyPr>
          <a:lstStyle/>
          <a:p>
            <a:pPr marL="0" indent="0">
              <a:buNone/>
            </a:pPr>
            <a:r>
              <a:rPr lang="de-DE" sz="1800" dirty="0" smtClean="0"/>
              <a:t>               Einnahmen = Ausgaben</a:t>
            </a:r>
          </a:p>
          <a:p>
            <a:pPr marL="0" indent="0">
              <a:buNone/>
            </a:pPr>
            <a:endParaRPr lang="de-DE" sz="1800" dirty="0"/>
          </a:p>
          <a:p>
            <a:pPr marL="0" indent="0">
              <a:buNone/>
            </a:pPr>
            <a:endParaRPr lang="de-DE" sz="1600" dirty="0" smtClean="0"/>
          </a:p>
          <a:p>
            <a:pPr marL="0" indent="0">
              <a:buNone/>
            </a:pPr>
            <a:r>
              <a:rPr lang="de-DE" sz="1600" dirty="0" smtClean="0"/>
              <a:t>Einnahmenüberschuss </a:t>
            </a:r>
            <a:r>
              <a:rPr lang="de-DE" sz="1600" dirty="0" smtClean="0"/>
              <a:t>= Ausgabenüberschuss</a:t>
            </a:r>
          </a:p>
          <a:p>
            <a:pPr marL="0" indent="0">
              <a:buNone/>
            </a:pPr>
            <a:r>
              <a:rPr lang="de-DE" sz="1800" dirty="0" smtClean="0"/>
              <a:t>             </a:t>
            </a:r>
            <a:endParaRPr lang="de-DE" sz="1800" dirty="0"/>
          </a:p>
        </p:txBody>
      </p:sp>
      <p:sp>
        <p:nvSpPr>
          <p:cNvPr id="4" name="Inhaltsplatzhalter 3"/>
          <p:cNvSpPr>
            <a:spLocks noGrp="1"/>
          </p:cNvSpPr>
          <p:nvPr>
            <p:ph sz="half" idx="2"/>
          </p:nvPr>
        </p:nvSpPr>
        <p:spPr>
          <a:xfrm>
            <a:off x="4648200" y="1196752"/>
            <a:ext cx="4038600" cy="4929411"/>
          </a:xfrm>
        </p:spPr>
        <p:txBody>
          <a:bodyPr>
            <a:normAutofit/>
          </a:bodyPr>
          <a:lstStyle/>
          <a:p>
            <a:pPr marL="0" indent="0">
              <a:buNone/>
            </a:pPr>
            <a:r>
              <a:rPr lang="de-DE" sz="1800" dirty="0" smtClean="0"/>
              <a:t>In einer Ökonomie </a:t>
            </a:r>
            <a:r>
              <a:rPr lang="de-DE" sz="1800" dirty="0" smtClean="0"/>
              <a:t>gilt immer:</a:t>
            </a:r>
          </a:p>
          <a:p>
            <a:pPr marL="0" indent="0">
              <a:buNone/>
            </a:pPr>
            <a:endParaRPr lang="de-DE" sz="1800" dirty="0" smtClean="0"/>
          </a:p>
          <a:p>
            <a:pPr marL="0" indent="0" algn="ctr">
              <a:buNone/>
            </a:pPr>
            <a:r>
              <a:rPr lang="de-DE" sz="1800" dirty="0" smtClean="0"/>
              <a:t>Ausgaben = Einnahmen</a:t>
            </a:r>
          </a:p>
          <a:p>
            <a:pPr marL="0" indent="0" algn="ctr">
              <a:buNone/>
            </a:pPr>
            <a:endParaRPr lang="de-DE" sz="1800" dirty="0" smtClean="0"/>
          </a:p>
          <a:p>
            <a:pPr marL="0" indent="0">
              <a:buNone/>
            </a:pPr>
            <a:r>
              <a:rPr lang="de-DE" sz="1800" dirty="0" smtClean="0"/>
              <a:t>Die </a:t>
            </a:r>
            <a:r>
              <a:rPr lang="de-DE" sz="1800" dirty="0" smtClean="0"/>
              <a:t>Einnahmen steigen oder sinken mit den Ausgaben.</a:t>
            </a:r>
          </a:p>
          <a:p>
            <a:pPr marL="0" indent="0">
              <a:buNone/>
            </a:pPr>
            <a:endParaRPr lang="de-DE" sz="1800" dirty="0"/>
          </a:p>
          <a:p>
            <a:pPr marL="0" indent="0">
              <a:buNone/>
            </a:pPr>
            <a:r>
              <a:rPr lang="de-DE" sz="1800" dirty="0" smtClean="0"/>
              <a:t>Die Neuverschuldung eines Teils der Haushalte (Überschüsse der Ausgaben über die Einnahmen) muss genau gleich den Überschüssen der Einnahmen über die Ausgaben anderer Haushalte sein (ihrer Geldvermögensbildung):</a:t>
            </a:r>
          </a:p>
          <a:p>
            <a:pPr marL="0" indent="0">
              <a:buNone/>
            </a:pPr>
            <a:endParaRPr lang="de-DE" sz="1800" dirty="0" smtClean="0"/>
          </a:p>
          <a:p>
            <a:pPr marL="0" indent="0" algn="ctr">
              <a:buNone/>
            </a:pPr>
            <a:r>
              <a:rPr lang="de-DE" sz="1800" dirty="0" smtClean="0"/>
              <a:t>neue Schulden = mehr Geldvermögen</a:t>
            </a:r>
            <a:endParaRPr lang="de-DE" sz="1800" dirty="0"/>
          </a:p>
        </p:txBody>
      </p:sp>
      <p:sp>
        <p:nvSpPr>
          <p:cNvPr id="5" name="Rechteck 4"/>
          <p:cNvSpPr/>
          <p:nvPr/>
        </p:nvSpPr>
        <p:spPr>
          <a:xfrm>
            <a:off x="1569368" y="3695328"/>
            <a:ext cx="914400" cy="2758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1569368" y="2780928"/>
            <a:ext cx="914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2483768" y="2780928"/>
            <a:ext cx="914400" cy="914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483769" y="3695328"/>
            <a:ext cx="914400" cy="2758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Nach rechts gekrümmter Pfeil 15"/>
          <p:cNvSpPr/>
          <p:nvPr/>
        </p:nvSpPr>
        <p:spPr>
          <a:xfrm>
            <a:off x="611560" y="2564904"/>
            <a:ext cx="957808" cy="936104"/>
          </a:xfrm>
          <a:prstGeom prst="curvedRightArrow">
            <a:avLst>
              <a:gd name="adj1" fmla="val 25000"/>
              <a:gd name="adj2" fmla="val 48182"/>
              <a:gd name="adj3" fmla="val 25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7" name="Nach links gekrümmter Pfeil 16"/>
          <p:cNvSpPr/>
          <p:nvPr/>
        </p:nvSpPr>
        <p:spPr>
          <a:xfrm>
            <a:off x="3398169" y="2564904"/>
            <a:ext cx="1029815" cy="936104"/>
          </a:xfrm>
          <a:prstGeom prst="curvedLeftArrow">
            <a:avLst>
              <a:gd name="adj1" fmla="val 25000"/>
              <a:gd name="adj2" fmla="val 47273"/>
              <a:gd name="adj3" fmla="val 25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8" name="Pfeil nach unten 17"/>
          <p:cNvSpPr/>
          <p:nvPr/>
        </p:nvSpPr>
        <p:spPr>
          <a:xfrm>
            <a:off x="1784252" y="1628800"/>
            <a:ext cx="484632" cy="43204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unten 18"/>
          <p:cNvSpPr/>
          <p:nvPr/>
        </p:nvSpPr>
        <p:spPr>
          <a:xfrm>
            <a:off x="2698653" y="1628800"/>
            <a:ext cx="484632" cy="43204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532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DE" sz="4000" dirty="0" smtClean="0"/>
              <a:t>Wir halbieren die Verschuldung:</a:t>
            </a:r>
            <a:endParaRPr lang="de-DE" sz="4000" dirty="0"/>
          </a:p>
        </p:txBody>
      </p:sp>
      <p:sp>
        <p:nvSpPr>
          <p:cNvPr id="3" name="Inhaltsplatzhalter 2"/>
          <p:cNvSpPr>
            <a:spLocks noGrp="1"/>
          </p:cNvSpPr>
          <p:nvPr>
            <p:ph sz="half" idx="1"/>
          </p:nvPr>
        </p:nvSpPr>
        <p:spPr>
          <a:xfrm>
            <a:off x="457200" y="1196752"/>
            <a:ext cx="4038600" cy="5472608"/>
          </a:xfrm>
        </p:spPr>
        <p:txBody>
          <a:bodyPr>
            <a:normAutofit lnSpcReduction="10000"/>
          </a:bodyPr>
          <a:lstStyle/>
          <a:p>
            <a:pPr marL="0" indent="0">
              <a:buNone/>
            </a:pPr>
            <a:r>
              <a:rPr lang="de-DE" sz="1800" dirty="0" smtClean="0"/>
              <a:t>               Einnahmen = Ausgaben</a:t>
            </a:r>
          </a:p>
          <a:p>
            <a:pPr marL="0" indent="0">
              <a:buNone/>
            </a:pPr>
            <a:endParaRPr lang="de-DE" sz="1800" dirty="0"/>
          </a:p>
          <a:p>
            <a:pPr marL="0" indent="0">
              <a:buNone/>
            </a:pPr>
            <a:endParaRPr lang="de-DE" sz="1600" dirty="0" smtClean="0"/>
          </a:p>
          <a:p>
            <a:pPr marL="0" indent="0">
              <a:buNone/>
            </a:pPr>
            <a:r>
              <a:rPr lang="de-DE" sz="1600" dirty="0" smtClean="0"/>
              <a:t>Einnahmenüberschuss = Ausgabenüberschuss</a:t>
            </a:r>
          </a:p>
          <a:p>
            <a:pPr marL="0" indent="0">
              <a:buNone/>
            </a:pPr>
            <a:r>
              <a:rPr lang="de-DE" sz="1800" dirty="0" smtClean="0"/>
              <a:t>             </a:t>
            </a:r>
            <a:endParaRPr lang="de-DE" sz="1800" dirty="0"/>
          </a:p>
        </p:txBody>
      </p:sp>
      <p:sp>
        <p:nvSpPr>
          <p:cNvPr id="4" name="Inhaltsplatzhalter 3"/>
          <p:cNvSpPr>
            <a:spLocks noGrp="1"/>
          </p:cNvSpPr>
          <p:nvPr>
            <p:ph sz="half" idx="2"/>
          </p:nvPr>
        </p:nvSpPr>
        <p:spPr>
          <a:xfrm>
            <a:off x="4648200" y="1196752"/>
            <a:ext cx="4038600" cy="5256584"/>
          </a:xfrm>
        </p:spPr>
        <p:txBody>
          <a:bodyPr>
            <a:normAutofit lnSpcReduction="10000"/>
          </a:bodyPr>
          <a:lstStyle/>
          <a:p>
            <a:pPr marL="0" indent="0">
              <a:buNone/>
            </a:pPr>
            <a:r>
              <a:rPr lang="de-DE" sz="1600" dirty="0" smtClean="0"/>
              <a:t>Eine Halbierung der Verschuldung ist offensichtlich mit einer Halbierung der Ausgaben und Einnahmen verbunden.</a:t>
            </a:r>
          </a:p>
          <a:p>
            <a:pPr marL="0" indent="0">
              <a:buNone/>
            </a:pPr>
            <a:endParaRPr lang="de-DE" sz="1600" dirty="0"/>
          </a:p>
          <a:p>
            <a:pPr marL="0" indent="0">
              <a:buNone/>
            </a:pPr>
            <a:r>
              <a:rPr lang="de-DE" sz="1600" dirty="0" smtClean="0">
                <a:solidFill>
                  <a:srgbClr val="FF0000"/>
                </a:solidFill>
              </a:rPr>
              <a:t>Das gesamte BIP wird halbiert!</a:t>
            </a:r>
          </a:p>
          <a:p>
            <a:pPr marL="0" indent="0">
              <a:buNone/>
            </a:pPr>
            <a:endParaRPr lang="de-DE" sz="1600" dirty="0" smtClean="0"/>
          </a:p>
          <a:p>
            <a:pPr marL="0" indent="0">
              <a:buNone/>
            </a:pPr>
            <a:r>
              <a:rPr lang="de-DE" sz="1600" dirty="0" smtClean="0"/>
              <a:t>Das ist kein Zufall, sondern der uns von Keynes bekannte </a:t>
            </a:r>
            <a:r>
              <a:rPr lang="de-DE" sz="1600" dirty="0" smtClean="0">
                <a:solidFill>
                  <a:srgbClr val="FF0000"/>
                </a:solidFill>
              </a:rPr>
              <a:t>Multiplikatoreffekt</a:t>
            </a:r>
            <a:r>
              <a:rPr lang="de-DE" sz="1600" dirty="0" smtClean="0"/>
              <a:t>:</a:t>
            </a:r>
          </a:p>
          <a:p>
            <a:pPr marL="0" indent="0">
              <a:buNone/>
            </a:pPr>
            <a:endParaRPr lang="de-DE" sz="1600" dirty="0"/>
          </a:p>
          <a:p>
            <a:pPr marL="0" indent="0">
              <a:buNone/>
            </a:pPr>
            <a:r>
              <a:rPr lang="de-DE" sz="1600" dirty="0" smtClean="0"/>
              <a:t>Während die Schuldner ihre gesamten Ausgaben halbiert haben, um sich nur noch halb so hoch zu verschulden, mussten auch die Sparer ihre gesamten Ausgaben halbieren, um wenigstens die Hälfte ihrer bisherigen Überschüsse der Einnhamen über die Ausgaben zu retten.</a:t>
            </a:r>
          </a:p>
          <a:p>
            <a:pPr marL="0" indent="0">
              <a:buNone/>
            </a:pPr>
            <a:endParaRPr lang="de-DE" sz="1600" dirty="0" smtClean="0"/>
          </a:p>
          <a:p>
            <a:pPr marL="0" indent="0">
              <a:buNone/>
            </a:pPr>
            <a:r>
              <a:rPr lang="de-DE" sz="1600" dirty="0" smtClean="0"/>
              <a:t>Das Verhältnis zwischen dem oberen Rechteck und dem unteren schwarzen Rechteck ergibt den genauen Multiplikator, der sich aber für jeden konkreten Fall ständig ändert.</a:t>
            </a:r>
            <a:endParaRPr lang="de-DE" sz="1600" dirty="0"/>
          </a:p>
          <a:p>
            <a:pPr marL="0" indent="0">
              <a:buNone/>
            </a:pPr>
            <a:endParaRPr lang="de-DE" sz="1800" dirty="0" smtClean="0"/>
          </a:p>
          <a:p>
            <a:pPr marL="0" indent="0">
              <a:buNone/>
            </a:pPr>
            <a:endParaRPr lang="de-DE" sz="1800" dirty="0"/>
          </a:p>
        </p:txBody>
      </p:sp>
      <p:sp>
        <p:nvSpPr>
          <p:cNvPr id="5" name="Rechteck 4"/>
          <p:cNvSpPr/>
          <p:nvPr/>
        </p:nvSpPr>
        <p:spPr>
          <a:xfrm>
            <a:off x="1569368" y="3695328"/>
            <a:ext cx="914400" cy="2758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1569368" y="2780928"/>
            <a:ext cx="914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2483768" y="2780928"/>
            <a:ext cx="914400" cy="914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483769" y="3695328"/>
            <a:ext cx="914400" cy="2758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Nach rechts gekrümmter Pfeil 15"/>
          <p:cNvSpPr/>
          <p:nvPr/>
        </p:nvSpPr>
        <p:spPr>
          <a:xfrm>
            <a:off x="611560" y="2852936"/>
            <a:ext cx="957808" cy="2880320"/>
          </a:xfrm>
          <a:prstGeom prst="curvedRightArrow">
            <a:avLst>
              <a:gd name="adj1" fmla="val 25000"/>
              <a:gd name="adj2" fmla="val 48182"/>
              <a:gd name="adj3" fmla="val 25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7" name="Nach links gekrümmter Pfeil 16"/>
          <p:cNvSpPr/>
          <p:nvPr/>
        </p:nvSpPr>
        <p:spPr>
          <a:xfrm>
            <a:off x="3398169" y="2852936"/>
            <a:ext cx="1029815" cy="2808312"/>
          </a:xfrm>
          <a:prstGeom prst="curvedLeftArrow">
            <a:avLst>
              <a:gd name="adj1" fmla="val 25000"/>
              <a:gd name="adj2" fmla="val 47273"/>
              <a:gd name="adj3" fmla="val 25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8" name="Pfeil nach unten 17"/>
          <p:cNvSpPr/>
          <p:nvPr/>
        </p:nvSpPr>
        <p:spPr>
          <a:xfrm>
            <a:off x="1784252" y="1628800"/>
            <a:ext cx="484632" cy="43204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unten 18"/>
          <p:cNvSpPr/>
          <p:nvPr/>
        </p:nvSpPr>
        <p:spPr>
          <a:xfrm>
            <a:off x="2698653" y="1628800"/>
            <a:ext cx="484632" cy="43204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1569369" y="2780928"/>
            <a:ext cx="9144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2483768" y="2780928"/>
            <a:ext cx="9144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569369" y="5013176"/>
            <a:ext cx="914400" cy="144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483768" y="5013176"/>
            <a:ext cx="914400" cy="144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18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DE" sz="4000" dirty="0" smtClean="0"/>
              <a:t>Das Staatsdefizit</a:t>
            </a:r>
            <a:endParaRPr lang="de-DE" sz="4000" dirty="0"/>
          </a:p>
        </p:txBody>
      </p:sp>
      <p:sp>
        <p:nvSpPr>
          <p:cNvPr id="3" name="Inhaltsplatzhalter 2"/>
          <p:cNvSpPr>
            <a:spLocks noGrp="1"/>
          </p:cNvSpPr>
          <p:nvPr>
            <p:ph sz="half" idx="1"/>
          </p:nvPr>
        </p:nvSpPr>
        <p:spPr>
          <a:xfrm>
            <a:off x="457200" y="1196752"/>
            <a:ext cx="4038600" cy="5472608"/>
          </a:xfrm>
          <a:ln>
            <a:noFill/>
          </a:ln>
        </p:spPr>
        <p:txBody>
          <a:bodyPr>
            <a:normAutofit/>
          </a:bodyPr>
          <a:lstStyle/>
          <a:p>
            <a:pPr marL="0" indent="0">
              <a:buNone/>
            </a:pPr>
            <a:r>
              <a:rPr lang="de-DE" sz="1800" dirty="0" smtClean="0"/>
              <a:t>               Einnahmen = Ausgaben</a:t>
            </a:r>
          </a:p>
          <a:p>
            <a:pPr marL="0" indent="0">
              <a:buNone/>
            </a:pPr>
            <a:endParaRPr lang="de-DE" sz="1800" dirty="0"/>
          </a:p>
          <a:p>
            <a:pPr marL="0" indent="0">
              <a:buNone/>
            </a:pPr>
            <a:endParaRPr lang="de-DE" sz="1600" dirty="0" smtClean="0"/>
          </a:p>
          <a:p>
            <a:pPr marL="0" indent="0">
              <a:buNone/>
            </a:pPr>
            <a:r>
              <a:rPr lang="de-DE" sz="1600" dirty="0" smtClean="0"/>
              <a:t>Einnahmenüberschuss = Ausgabenüberschuss</a:t>
            </a:r>
          </a:p>
          <a:p>
            <a:pPr marL="0" indent="0">
              <a:buNone/>
            </a:pPr>
            <a:r>
              <a:rPr lang="de-DE" sz="1800" dirty="0" smtClean="0"/>
              <a:t>             </a:t>
            </a:r>
            <a:endParaRPr lang="de-DE" sz="1800" dirty="0"/>
          </a:p>
        </p:txBody>
      </p:sp>
      <p:sp>
        <p:nvSpPr>
          <p:cNvPr id="4" name="Inhaltsplatzhalter 3"/>
          <p:cNvSpPr>
            <a:spLocks noGrp="1"/>
          </p:cNvSpPr>
          <p:nvPr>
            <p:ph sz="half" idx="2"/>
          </p:nvPr>
        </p:nvSpPr>
        <p:spPr>
          <a:xfrm>
            <a:off x="4648200" y="2420888"/>
            <a:ext cx="4038600" cy="4032448"/>
          </a:xfrm>
        </p:spPr>
        <p:txBody>
          <a:bodyPr>
            <a:normAutofit/>
          </a:bodyPr>
          <a:lstStyle/>
          <a:p>
            <a:pPr marL="0" indent="0">
              <a:buNone/>
            </a:pPr>
            <a:r>
              <a:rPr lang="de-DE" sz="1600" dirty="0" smtClean="0"/>
              <a:t>Wir haben jetzt das Staatsdefizit eingefügt. Es ist das </a:t>
            </a:r>
            <a:r>
              <a:rPr lang="de-DE" sz="1600" dirty="0" smtClean="0"/>
              <a:t>Rechteck </a:t>
            </a:r>
            <a:r>
              <a:rPr lang="de-DE" sz="1600" dirty="0" smtClean="0"/>
              <a:t>oben rechts.</a:t>
            </a:r>
          </a:p>
          <a:p>
            <a:pPr marL="0" indent="0">
              <a:buNone/>
            </a:pPr>
            <a:endParaRPr lang="de-DE" sz="1600" dirty="0"/>
          </a:p>
          <a:p>
            <a:pPr marL="0" indent="0">
              <a:buNone/>
            </a:pPr>
            <a:r>
              <a:rPr lang="de-DE" sz="1600" dirty="0" smtClean="0"/>
              <a:t>Die privaten Haushalte und ihre Unternehmen erwirtschaften vor allem Überschüsse ihrer Einnahmen über ihre Ausgaben. Nur in den wenigen Zeiträumen eines großen Booms etwa </a:t>
            </a:r>
            <a:r>
              <a:rPr lang="de-DE" sz="1600" dirty="0" smtClean="0"/>
              <a:t>mit Immobilien </a:t>
            </a:r>
            <a:r>
              <a:rPr lang="de-DE" sz="1600" dirty="0" smtClean="0"/>
              <a:t>ist das anders. Dann ist die private Verschuldung entsprechend höher und der Staat kann seine Verschuldung ohne negative Folgen für die Konjunktur senken. </a:t>
            </a:r>
          </a:p>
          <a:p>
            <a:pPr marL="0" indent="0">
              <a:buNone/>
            </a:pPr>
            <a:endParaRPr lang="de-DE" sz="1600" dirty="0"/>
          </a:p>
          <a:p>
            <a:pPr marL="0" indent="0">
              <a:buNone/>
            </a:pPr>
            <a:r>
              <a:rPr lang="de-DE" sz="1600" dirty="0" smtClean="0"/>
              <a:t>In allen anderen Fällen gilt prinzipiell für die Staatsverschuldung der Multiplikator.</a:t>
            </a:r>
            <a:endParaRPr lang="de-DE" sz="1600" dirty="0"/>
          </a:p>
        </p:txBody>
      </p:sp>
      <p:sp>
        <p:nvSpPr>
          <p:cNvPr id="5" name="Rechteck 4"/>
          <p:cNvSpPr/>
          <p:nvPr/>
        </p:nvSpPr>
        <p:spPr>
          <a:xfrm>
            <a:off x="1569368" y="3695328"/>
            <a:ext cx="914400" cy="2758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1569368" y="2780928"/>
            <a:ext cx="914400" cy="914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2483768" y="2780928"/>
            <a:ext cx="914400" cy="914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483769" y="3695328"/>
            <a:ext cx="914400" cy="2758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unten 17"/>
          <p:cNvSpPr/>
          <p:nvPr/>
        </p:nvSpPr>
        <p:spPr>
          <a:xfrm>
            <a:off x="1784252" y="1628800"/>
            <a:ext cx="484632" cy="432048"/>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unten 18"/>
          <p:cNvSpPr/>
          <p:nvPr/>
        </p:nvSpPr>
        <p:spPr>
          <a:xfrm>
            <a:off x="2698653" y="1628800"/>
            <a:ext cx="484632" cy="43204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2483768" y="2780928"/>
            <a:ext cx="914400" cy="457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Ovale Legende 12"/>
          <p:cNvSpPr/>
          <p:nvPr/>
        </p:nvSpPr>
        <p:spPr>
          <a:xfrm>
            <a:off x="3393398" y="2420888"/>
            <a:ext cx="914400" cy="612648"/>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rgbClr val="FF0000"/>
                </a:solidFill>
              </a:rPr>
              <a:t>Staatsdefizit</a:t>
            </a:r>
            <a:endParaRPr lang="de-DE" sz="1400" dirty="0">
              <a:solidFill>
                <a:srgbClr val="FF0000"/>
              </a:solidFill>
            </a:endParaRPr>
          </a:p>
        </p:txBody>
      </p:sp>
    </p:spTree>
    <p:extLst>
      <p:ext uri="{BB962C8B-B14F-4D97-AF65-F5344CB8AC3E}">
        <p14:creationId xmlns:p14="http://schemas.microsoft.com/office/powerpoint/2010/main" val="116594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DE" sz="4000" dirty="0" smtClean="0"/>
              <a:t>Wir erhöhen das Staatsdefizit:</a:t>
            </a:r>
            <a:endParaRPr lang="de-DE" sz="4000" dirty="0"/>
          </a:p>
        </p:txBody>
      </p:sp>
      <p:sp>
        <p:nvSpPr>
          <p:cNvPr id="3" name="Inhaltsplatzhalter 2"/>
          <p:cNvSpPr>
            <a:spLocks noGrp="1"/>
          </p:cNvSpPr>
          <p:nvPr>
            <p:ph sz="half" idx="1"/>
          </p:nvPr>
        </p:nvSpPr>
        <p:spPr>
          <a:xfrm>
            <a:off x="457200" y="1196752"/>
            <a:ext cx="4038600" cy="5472608"/>
          </a:xfrm>
        </p:spPr>
        <p:txBody>
          <a:bodyPr>
            <a:normAutofit/>
          </a:bodyPr>
          <a:lstStyle/>
          <a:p>
            <a:pPr marL="0" indent="0">
              <a:buNone/>
            </a:pPr>
            <a:r>
              <a:rPr lang="de-DE" sz="1800" dirty="0" smtClean="0"/>
              <a:t>               </a:t>
            </a:r>
            <a:endParaRPr lang="de-DE" sz="1800" dirty="0"/>
          </a:p>
          <a:p>
            <a:pPr marL="0" indent="0">
              <a:buNone/>
            </a:pPr>
            <a:endParaRPr lang="de-DE" sz="1600" dirty="0" smtClean="0"/>
          </a:p>
          <a:p>
            <a:pPr marL="0" indent="0">
              <a:buNone/>
            </a:pPr>
            <a:r>
              <a:rPr lang="de-DE" sz="1800" dirty="0" smtClean="0"/>
              <a:t>             </a:t>
            </a:r>
            <a:endParaRPr lang="de-DE" sz="1800" dirty="0"/>
          </a:p>
        </p:txBody>
      </p:sp>
      <p:sp>
        <p:nvSpPr>
          <p:cNvPr id="4" name="Inhaltsplatzhalter 3"/>
          <p:cNvSpPr>
            <a:spLocks noGrp="1"/>
          </p:cNvSpPr>
          <p:nvPr>
            <p:ph sz="half" idx="2"/>
          </p:nvPr>
        </p:nvSpPr>
        <p:spPr>
          <a:xfrm>
            <a:off x="4648200" y="1412776"/>
            <a:ext cx="4038600" cy="5040560"/>
          </a:xfrm>
        </p:spPr>
        <p:txBody>
          <a:bodyPr>
            <a:normAutofit/>
          </a:bodyPr>
          <a:lstStyle/>
          <a:p>
            <a:pPr marL="0" indent="0">
              <a:buNone/>
            </a:pPr>
            <a:r>
              <a:rPr lang="de-DE" sz="1600" dirty="0" smtClean="0"/>
              <a:t>Wir haben jetzt das Staatsdefizit erhöht. Ein größeres Staatsdefizit bedeutet nicht nur höhere Ausgaben, sondern auch höhere Einnahmen für die privaten Haushalte und mehr Gewinn für deren Unternehmen.</a:t>
            </a:r>
          </a:p>
          <a:p>
            <a:pPr marL="0" indent="0">
              <a:buNone/>
            </a:pPr>
            <a:endParaRPr lang="de-DE" sz="1600" dirty="0"/>
          </a:p>
          <a:p>
            <a:pPr marL="0" indent="0">
              <a:buNone/>
            </a:pPr>
            <a:r>
              <a:rPr lang="de-DE" sz="1600" dirty="0" smtClean="0"/>
              <a:t>Es steigen also mit dem höheren Staatsdefizit in genau </a:t>
            </a:r>
            <a:r>
              <a:rPr lang="de-DE" sz="1600" smtClean="0"/>
              <a:t>dem geichen </a:t>
            </a:r>
            <a:r>
              <a:rPr lang="de-DE" sz="1600" dirty="0" smtClean="0"/>
              <a:t>Umfang die privaten Überschüsse der Einnahmen über die privaten Ausgaben (einschließlich der privaten Firmen).  </a:t>
            </a:r>
          </a:p>
          <a:p>
            <a:pPr marL="0" indent="0">
              <a:buNone/>
            </a:pPr>
            <a:endParaRPr lang="de-DE" sz="1600" dirty="0"/>
          </a:p>
          <a:p>
            <a:pPr marL="0" indent="0">
              <a:buNone/>
            </a:pPr>
            <a:r>
              <a:rPr lang="de-DE" sz="1600" dirty="0" smtClean="0"/>
              <a:t>Und es steigt ganz allgemein der Umfang der Ausgaben und Einnahmen der Privaten und ihrer Firmen, es wird mehr konsumiert und es wird mehr investiert. Die Erhöhung des Defizits führt mit einem </a:t>
            </a:r>
            <a:r>
              <a:rPr lang="de-DE" sz="1600" dirty="0" smtClean="0">
                <a:solidFill>
                  <a:srgbClr val="FF0000"/>
                </a:solidFill>
              </a:rPr>
              <a:t>Multiplikatoreffekt</a:t>
            </a:r>
            <a:r>
              <a:rPr lang="de-DE" sz="1600" dirty="0" smtClean="0"/>
              <a:t> zu einer wachsenden Wirtschaft:</a:t>
            </a:r>
          </a:p>
          <a:p>
            <a:pPr marL="0" indent="0">
              <a:buNone/>
            </a:pPr>
            <a:endParaRPr lang="de-DE" sz="1600" dirty="0"/>
          </a:p>
          <a:p>
            <a:pPr marL="0" indent="0">
              <a:buNone/>
            </a:pPr>
            <a:r>
              <a:rPr lang="de-DE" sz="1600" dirty="0" smtClean="0">
                <a:solidFill>
                  <a:srgbClr val="FF0000"/>
                </a:solidFill>
              </a:rPr>
              <a:t>Die Wirtschaft boomt!</a:t>
            </a:r>
            <a:endParaRPr lang="de-DE" sz="1600" dirty="0">
              <a:solidFill>
                <a:srgbClr val="FF0000"/>
              </a:solidFill>
            </a:endParaRPr>
          </a:p>
        </p:txBody>
      </p:sp>
      <p:sp>
        <p:nvSpPr>
          <p:cNvPr id="5" name="Rechteck 4"/>
          <p:cNvSpPr/>
          <p:nvPr/>
        </p:nvSpPr>
        <p:spPr>
          <a:xfrm>
            <a:off x="1569368" y="3695328"/>
            <a:ext cx="914400" cy="2758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1569369" y="1866527"/>
            <a:ext cx="914400" cy="113042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2483768" y="1879186"/>
            <a:ext cx="914400" cy="112919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483769" y="3695328"/>
            <a:ext cx="914400" cy="2758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2483769" y="1866528"/>
            <a:ext cx="914400" cy="64807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Ovale Legende 12"/>
          <p:cNvSpPr/>
          <p:nvPr/>
        </p:nvSpPr>
        <p:spPr>
          <a:xfrm>
            <a:off x="3393398" y="1268760"/>
            <a:ext cx="914400" cy="792088"/>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rgbClr val="FF0000"/>
                </a:solidFill>
              </a:rPr>
              <a:t>mehr Staatsdefizit</a:t>
            </a:r>
            <a:endParaRPr lang="de-DE" sz="1400" dirty="0">
              <a:solidFill>
                <a:srgbClr val="FF0000"/>
              </a:solidFill>
            </a:endParaRPr>
          </a:p>
        </p:txBody>
      </p:sp>
      <p:sp>
        <p:nvSpPr>
          <p:cNvPr id="9" name="Rechteck 8"/>
          <p:cNvSpPr/>
          <p:nvPr/>
        </p:nvSpPr>
        <p:spPr>
          <a:xfrm>
            <a:off x="2483768" y="1556792"/>
            <a:ext cx="914400" cy="309736"/>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569369" y="1556792"/>
            <a:ext cx="914400" cy="30315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483769" y="3008384"/>
            <a:ext cx="914400" cy="6869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569369" y="3008384"/>
            <a:ext cx="914400" cy="68694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116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DE" sz="4000" dirty="0" smtClean="0"/>
              <a:t>Wir senken das Staatsdefizit:</a:t>
            </a:r>
            <a:endParaRPr lang="de-DE" sz="4000" dirty="0"/>
          </a:p>
        </p:txBody>
      </p:sp>
      <p:sp>
        <p:nvSpPr>
          <p:cNvPr id="3" name="Inhaltsplatzhalter 2"/>
          <p:cNvSpPr>
            <a:spLocks noGrp="1"/>
          </p:cNvSpPr>
          <p:nvPr>
            <p:ph sz="half" idx="1"/>
          </p:nvPr>
        </p:nvSpPr>
        <p:spPr>
          <a:xfrm>
            <a:off x="457200" y="1196752"/>
            <a:ext cx="4038600" cy="5472608"/>
          </a:xfrm>
        </p:spPr>
        <p:txBody>
          <a:bodyPr>
            <a:normAutofit/>
          </a:bodyPr>
          <a:lstStyle/>
          <a:p>
            <a:pPr marL="0" indent="0">
              <a:buNone/>
            </a:pPr>
            <a:r>
              <a:rPr lang="de-DE" sz="1800" dirty="0" smtClean="0"/>
              <a:t>               </a:t>
            </a:r>
            <a:endParaRPr lang="de-DE" sz="1800" dirty="0"/>
          </a:p>
          <a:p>
            <a:pPr marL="0" indent="0">
              <a:buNone/>
            </a:pPr>
            <a:endParaRPr lang="de-DE" sz="1600" dirty="0" smtClean="0"/>
          </a:p>
          <a:p>
            <a:pPr marL="0" indent="0">
              <a:buNone/>
            </a:pPr>
            <a:r>
              <a:rPr lang="de-DE" sz="1800" dirty="0" smtClean="0"/>
              <a:t>             </a:t>
            </a:r>
            <a:endParaRPr lang="de-DE" sz="1800" dirty="0"/>
          </a:p>
        </p:txBody>
      </p:sp>
      <p:sp>
        <p:nvSpPr>
          <p:cNvPr id="4" name="Inhaltsplatzhalter 3"/>
          <p:cNvSpPr>
            <a:spLocks noGrp="1"/>
          </p:cNvSpPr>
          <p:nvPr>
            <p:ph sz="half" idx="2"/>
          </p:nvPr>
        </p:nvSpPr>
        <p:spPr>
          <a:xfrm>
            <a:off x="4648200" y="1196752"/>
            <a:ext cx="4038600" cy="5400600"/>
          </a:xfrm>
        </p:spPr>
        <p:txBody>
          <a:bodyPr>
            <a:normAutofit/>
          </a:bodyPr>
          <a:lstStyle/>
          <a:p>
            <a:pPr marL="0" indent="0">
              <a:buNone/>
            </a:pPr>
            <a:r>
              <a:rPr lang="de-DE" sz="1800" dirty="0" smtClean="0">
                <a:solidFill>
                  <a:srgbClr val="FF0000"/>
                </a:solidFill>
              </a:rPr>
              <a:t>Höhere Steuern für die Reichen.</a:t>
            </a:r>
          </a:p>
          <a:p>
            <a:pPr marL="0" indent="0">
              <a:buNone/>
            </a:pPr>
            <a:endParaRPr lang="de-DE" sz="1600" dirty="0"/>
          </a:p>
          <a:p>
            <a:pPr marL="0" indent="0">
              <a:buNone/>
            </a:pPr>
            <a:r>
              <a:rPr lang="de-DE" sz="1600" dirty="0" smtClean="0"/>
              <a:t>Wir haben jetzt das Staatsdefizit reduziert durch eine gezielte Besteuerung der Reichen, die ihr Geld in der Regel sparen.</a:t>
            </a:r>
          </a:p>
          <a:p>
            <a:pPr marL="0" indent="0">
              <a:buNone/>
            </a:pPr>
            <a:endParaRPr lang="de-DE" sz="1600" dirty="0"/>
          </a:p>
          <a:p>
            <a:pPr marL="0" indent="0">
              <a:buNone/>
            </a:pPr>
            <a:r>
              <a:rPr lang="de-DE" sz="1600" dirty="0" smtClean="0"/>
              <a:t>Genau im Umfang der durch die Steuern gesunkenen Überschüsse der privaten Einnahmen über die privaten Ausgaben ist das Staatsdefizit gesunken (das blaue Rechteck ist um das rote Rechteck darüber reduziert). </a:t>
            </a:r>
          </a:p>
          <a:p>
            <a:pPr marL="0" indent="0">
              <a:buNone/>
            </a:pPr>
            <a:endParaRPr lang="de-DE" sz="1600" dirty="0"/>
          </a:p>
          <a:p>
            <a:pPr marL="0" indent="0">
              <a:buNone/>
            </a:pPr>
            <a:r>
              <a:rPr lang="de-DE" sz="1600" dirty="0" smtClean="0"/>
              <a:t>Der Staat hat seine Ausgaben nicht gesenkt, sondern nur durch die erhöhten Einnahmen statt durch Schulden finanziert. Die gesamten Einnahmen und Ausgaben in der Ökonomie sind also nicht gesunken.</a:t>
            </a:r>
          </a:p>
          <a:p>
            <a:pPr marL="0" indent="0">
              <a:buNone/>
            </a:pPr>
            <a:endParaRPr lang="de-DE" sz="1600" dirty="0"/>
          </a:p>
          <a:p>
            <a:pPr marL="0" indent="0">
              <a:buNone/>
            </a:pPr>
            <a:r>
              <a:rPr lang="de-DE" sz="1600" dirty="0" smtClean="0">
                <a:solidFill>
                  <a:srgbClr val="FF0000"/>
                </a:solidFill>
              </a:rPr>
              <a:t>Die Wirtschaft boomt immer noch!</a:t>
            </a:r>
            <a:endParaRPr lang="de-DE" sz="1600" dirty="0">
              <a:solidFill>
                <a:srgbClr val="FF0000"/>
              </a:solidFill>
            </a:endParaRPr>
          </a:p>
        </p:txBody>
      </p:sp>
      <p:sp>
        <p:nvSpPr>
          <p:cNvPr id="5" name="Rechteck 4"/>
          <p:cNvSpPr/>
          <p:nvPr/>
        </p:nvSpPr>
        <p:spPr>
          <a:xfrm>
            <a:off x="1569368" y="3695328"/>
            <a:ext cx="914400" cy="2758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t>Einnahmen</a:t>
            </a:r>
            <a:endParaRPr lang="de-DE" dirty="0"/>
          </a:p>
        </p:txBody>
      </p:sp>
      <p:sp>
        <p:nvSpPr>
          <p:cNvPr id="6" name="Rechteck 5"/>
          <p:cNvSpPr/>
          <p:nvPr/>
        </p:nvSpPr>
        <p:spPr>
          <a:xfrm>
            <a:off x="1569369" y="1866527"/>
            <a:ext cx="914400" cy="113042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solidFill>
                  <a:schemeClr val="tx1"/>
                </a:solidFill>
              </a:rPr>
              <a:t>Einnahme- überschuss</a:t>
            </a:r>
            <a:endParaRPr lang="de-DE" sz="1200" dirty="0">
              <a:solidFill>
                <a:schemeClr val="tx1"/>
              </a:solidFill>
            </a:endParaRPr>
          </a:p>
        </p:txBody>
      </p:sp>
      <p:sp>
        <p:nvSpPr>
          <p:cNvPr id="7" name="Rechteck 6"/>
          <p:cNvSpPr/>
          <p:nvPr/>
        </p:nvSpPr>
        <p:spPr>
          <a:xfrm>
            <a:off x="2483769" y="2536717"/>
            <a:ext cx="914400" cy="48234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rPr>
              <a:t>Privat- verschuldung</a:t>
            </a:r>
            <a:endParaRPr lang="de-DE" sz="1050" dirty="0">
              <a:solidFill>
                <a:schemeClr val="tx1"/>
              </a:solidFill>
            </a:endParaRPr>
          </a:p>
        </p:txBody>
      </p:sp>
      <p:sp>
        <p:nvSpPr>
          <p:cNvPr id="8" name="Rechteck 7"/>
          <p:cNvSpPr/>
          <p:nvPr/>
        </p:nvSpPr>
        <p:spPr>
          <a:xfrm>
            <a:off x="2483769" y="3695328"/>
            <a:ext cx="914400" cy="2758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dirty="0" smtClean="0"/>
              <a:t>Ausgaben</a:t>
            </a:r>
            <a:endParaRPr lang="de-DE" dirty="0"/>
          </a:p>
        </p:txBody>
      </p:sp>
      <p:sp>
        <p:nvSpPr>
          <p:cNvPr id="10" name="Rechteck 9"/>
          <p:cNvSpPr/>
          <p:nvPr/>
        </p:nvSpPr>
        <p:spPr>
          <a:xfrm>
            <a:off x="2483768" y="1859950"/>
            <a:ext cx="914400" cy="67725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smtClean="0">
                <a:solidFill>
                  <a:schemeClr val="tx1"/>
                </a:solidFill>
              </a:rPr>
              <a:t>Staats- defizit</a:t>
            </a:r>
            <a:endParaRPr lang="de-DE" sz="1100" dirty="0">
              <a:solidFill>
                <a:schemeClr val="tx1"/>
              </a:solidFill>
            </a:endParaRPr>
          </a:p>
        </p:txBody>
      </p:sp>
      <p:sp>
        <p:nvSpPr>
          <p:cNvPr id="13" name="Ovale Legende 12"/>
          <p:cNvSpPr/>
          <p:nvPr/>
        </p:nvSpPr>
        <p:spPr>
          <a:xfrm>
            <a:off x="1610449" y="857786"/>
            <a:ext cx="1180728" cy="576064"/>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smtClean="0">
                <a:solidFill>
                  <a:srgbClr val="FF0000"/>
                </a:solidFill>
              </a:rPr>
              <a:t>Steuern für die Reichen</a:t>
            </a:r>
            <a:endParaRPr lang="de-DE" sz="1200" dirty="0">
              <a:solidFill>
                <a:srgbClr val="FF0000"/>
              </a:solidFill>
            </a:endParaRPr>
          </a:p>
        </p:txBody>
      </p:sp>
      <p:sp>
        <p:nvSpPr>
          <p:cNvPr id="9" name="Rechteck 8"/>
          <p:cNvSpPr/>
          <p:nvPr/>
        </p:nvSpPr>
        <p:spPr>
          <a:xfrm>
            <a:off x="2483768" y="1550214"/>
            <a:ext cx="914400" cy="3097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1569369" y="1550214"/>
            <a:ext cx="914400" cy="3097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483769" y="3008384"/>
            <a:ext cx="914400" cy="68694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569369" y="3008384"/>
            <a:ext cx="914400" cy="68694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278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de-DE" sz="4000" dirty="0" smtClean="0"/>
              <a:t>Wir sparen an den Armen:</a:t>
            </a:r>
            <a:endParaRPr lang="de-DE" sz="4000" dirty="0"/>
          </a:p>
        </p:txBody>
      </p:sp>
      <p:sp>
        <p:nvSpPr>
          <p:cNvPr id="3" name="Inhaltsplatzhalter 2"/>
          <p:cNvSpPr>
            <a:spLocks noGrp="1"/>
          </p:cNvSpPr>
          <p:nvPr>
            <p:ph sz="half" idx="1"/>
          </p:nvPr>
        </p:nvSpPr>
        <p:spPr>
          <a:xfrm>
            <a:off x="457200" y="1196752"/>
            <a:ext cx="4038600" cy="5472608"/>
          </a:xfrm>
        </p:spPr>
        <p:txBody>
          <a:bodyPr>
            <a:normAutofit fontScale="92500" lnSpcReduction="10000"/>
          </a:bodyPr>
          <a:lstStyle/>
          <a:p>
            <a:pPr marL="0" indent="0">
              <a:buNone/>
            </a:pPr>
            <a:r>
              <a:rPr lang="de-DE" sz="1800" dirty="0" smtClean="0"/>
              <a:t>               </a:t>
            </a:r>
            <a:endParaRPr lang="de-DE" sz="1800" dirty="0"/>
          </a:p>
          <a:p>
            <a:pPr marL="0" indent="0">
              <a:buNone/>
            </a:pPr>
            <a:endParaRPr lang="de-DE" sz="1600" dirty="0" smtClean="0"/>
          </a:p>
          <a:p>
            <a:pPr marL="0" indent="0">
              <a:buNone/>
            </a:pPr>
            <a:r>
              <a:rPr lang="de-DE" sz="1800" dirty="0" smtClean="0"/>
              <a:t>             </a:t>
            </a:r>
            <a:endParaRPr lang="de-DE" sz="1800" dirty="0"/>
          </a:p>
        </p:txBody>
      </p:sp>
      <p:sp>
        <p:nvSpPr>
          <p:cNvPr id="4" name="Inhaltsplatzhalter 3"/>
          <p:cNvSpPr>
            <a:spLocks noGrp="1"/>
          </p:cNvSpPr>
          <p:nvPr>
            <p:ph sz="half" idx="2"/>
          </p:nvPr>
        </p:nvSpPr>
        <p:spPr>
          <a:xfrm>
            <a:off x="4648200" y="1412776"/>
            <a:ext cx="4038600" cy="4968552"/>
          </a:xfrm>
        </p:spPr>
        <p:txBody>
          <a:bodyPr>
            <a:normAutofit fontScale="92500" lnSpcReduction="10000"/>
          </a:bodyPr>
          <a:lstStyle/>
          <a:p>
            <a:pPr marL="0" indent="0">
              <a:buNone/>
            </a:pPr>
            <a:endParaRPr lang="de-DE" sz="1600" dirty="0"/>
          </a:p>
          <a:p>
            <a:pPr marL="0" indent="0">
              <a:buNone/>
            </a:pPr>
            <a:r>
              <a:rPr lang="de-DE" sz="1600" dirty="0" smtClean="0"/>
              <a:t>Wir haben jetzt das Staatsdefizit reduziert durch Einsparungen, die vor allem die Armen treffen.</a:t>
            </a:r>
          </a:p>
          <a:p>
            <a:pPr marL="0" indent="0">
              <a:buNone/>
            </a:pPr>
            <a:endParaRPr lang="de-DE" sz="1600" dirty="0"/>
          </a:p>
          <a:p>
            <a:pPr marL="0" indent="0">
              <a:buNone/>
            </a:pPr>
            <a:r>
              <a:rPr lang="de-DE" sz="1600" dirty="0" smtClean="0"/>
              <a:t>Weil die Reichen weiter hohe Überschüsse ihrer anteiligen Einnahmen über ihre Ausgaben erzielen, insgesamt aber die Überschüsse in der Ökonomie sinken müssen, muss die gesamte Ökonomie stark schrumpfen.</a:t>
            </a:r>
          </a:p>
          <a:p>
            <a:pPr marL="0" indent="0">
              <a:buNone/>
            </a:pPr>
            <a:endParaRPr lang="de-DE" sz="1600" dirty="0"/>
          </a:p>
          <a:p>
            <a:pPr marL="0" indent="0">
              <a:buNone/>
            </a:pPr>
            <a:r>
              <a:rPr lang="de-DE" sz="1600" dirty="0" smtClean="0"/>
              <a:t>Dabei erhöht sich der Anteil der Reichen an den gesamten Einkommen der Ökonomie und auch das Verhältnis der Überschüsse zu den Gesamtausgaben. Die Armen werden also ärmer und die Reichen relativ reicher. Das BIP sinkt mit einem Multiplikator der staatlichen Sparmaßnahmen. Auch Private müssen sich höher verschulden als sie es eigentlich geplant hatten, weil ihre Einnahmen sinken.</a:t>
            </a:r>
          </a:p>
          <a:p>
            <a:pPr marL="0" indent="0">
              <a:buNone/>
            </a:pPr>
            <a:endParaRPr lang="de-DE" sz="1600" dirty="0"/>
          </a:p>
          <a:p>
            <a:pPr marL="0" indent="0">
              <a:buNone/>
            </a:pPr>
            <a:r>
              <a:rPr lang="de-DE" sz="1600" dirty="0" smtClean="0">
                <a:solidFill>
                  <a:srgbClr val="FF0000"/>
                </a:solidFill>
              </a:rPr>
              <a:t>Die Wirtschaft fällt in eine schwere Rezession!</a:t>
            </a:r>
            <a:endParaRPr lang="de-DE" sz="1600" dirty="0">
              <a:solidFill>
                <a:srgbClr val="FF0000"/>
              </a:solidFill>
            </a:endParaRPr>
          </a:p>
        </p:txBody>
      </p:sp>
      <p:sp>
        <p:nvSpPr>
          <p:cNvPr id="5" name="Rechteck 4"/>
          <p:cNvSpPr/>
          <p:nvPr/>
        </p:nvSpPr>
        <p:spPr>
          <a:xfrm>
            <a:off x="1569369" y="3008384"/>
            <a:ext cx="914400" cy="24368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t>Einnahmen</a:t>
            </a:r>
            <a:endParaRPr lang="de-DE" dirty="0"/>
          </a:p>
        </p:txBody>
      </p:sp>
      <p:sp>
        <p:nvSpPr>
          <p:cNvPr id="6" name="Rechteck 5"/>
          <p:cNvSpPr/>
          <p:nvPr/>
        </p:nvSpPr>
        <p:spPr>
          <a:xfrm>
            <a:off x="1570584" y="1866528"/>
            <a:ext cx="914400" cy="113042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solidFill>
                  <a:schemeClr val="tx1"/>
                </a:solidFill>
              </a:rPr>
              <a:t>Einnahme- </a:t>
            </a:r>
            <a:r>
              <a:rPr lang="de-DE" sz="1200" dirty="0" err="1" smtClean="0">
                <a:solidFill>
                  <a:schemeClr val="tx1"/>
                </a:solidFill>
              </a:rPr>
              <a:t>überschuss</a:t>
            </a:r>
            <a:endParaRPr lang="de-DE" sz="1200" dirty="0">
              <a:solidFill>
                <a:schemeClr val="tx1"/>
              </a:solidFill>
            </a:endParaRPr>
          </a:p>
        </p:txBody>
      </p:sp>
      <p:sp>
        <p:nvSpPr>
          <p:cNvPr id="7" name="Rechteck 6"/>
          <p:cNvSpPr/>
          <p:nvPr/>
        </p:nvSpPr>
        <p:spPr>
          <a:xfrm>
            <a:off x="2484984" y="2514600"/>
            <a:ext cx="914400" cy="49378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smtClean="0">
                <a:solidFill>
                  <a:schemeClr val="tx1"/>
                </a:solidFill>
              </a:rPr>
              <a:t>Privat- </a:t>
            </a:r>
            <a:r>
              <a:rPr lang="de-DE" sz="1050" dirty="0" err="1" smtClean="0">
                <a:solidFill>
                  <a:schemeClr val="tx1"/>
                </a:solidFill>
              </a:rPr>
              <a:t>verschuldung</a:t>
            </a:r>
            <a:endParaRPr lang="de-DE" sz="1050" dirty="0">
              <a:solidFill>
                <a:schemeClr val="tx1"/>
              </a:solidFill>
            </a:endParaRPr>
          </a:p>
        </p:txBody>
      </p:sp>
      <p:sp>
        <p:nvSpPr>
          <p:cNvPr id="8" name="Rechteck 7"/>
          <p:cNvSpPr/>
          <p:nvPr/>
        </p:nvSpPr>
        <p:spPr>
          <a:xfrm>
            <a:off x="2478337" y="3008384"/>
            <a:ext cx="914400" cy="24368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smtClean="0"/>
              <a:t>Ausgaben</a:t>
            </a:r>
            <a:endParaRPr lang="de-DE" dirty="0"/>
          </a:p>
        </p:txBody>
      </p:sp>
      <p:sp>
        <p:nvSpPr>
          <p:cNvPr id="10" name="Rechteck 9"/>
          <p:cNvSpPr/>
          <p:nvPr/>
        </p:nvSpPr>
        <p:spPr>
          <a:xfrm>
            <a:off x="2483769" y="1866528"/>
            <a:ext cx="914400" cy="64807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solidFill>
                  <a:schemeClr val="tx1"/>
                </a:solidFill>
              </a:rPr>
              <a:t>Staats- </a:t>
            </a:r>
            <a:r>
              <a:rPr lang="de-DE" sz="1200" dirty="0" err="1" smtClean="0">
                <a:solidFill>
                  <a:schemeClr val="tx1"/>
                </a:solidFill>
              </a:rPr>
              <a:t>defizit</a:t>
            </a:r>
            <a:endParaRPr lang="de-DE" sz="1200" dirty="0">
              <a:solidFill>
                <a:schemeClr val="tx1"/>
              </a:solidFill>
            </a:endParaRPr>
          </a:p>
        </p:txBody>
      </p:sp>
      <p:sp>
        <p:nvSpPr>
          <p:cNvPr id="9" name="Rechteck 8"/>
          <p:cNvSpPr/>
          <p:nvPr/>
        </p:nvSpPr>
        <p:spPr>
          <a:xfrm>
            <a:off x="2483768" y="1544223"/>
            <a:ext cx="914400" cy="32230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2478337" y="5445224"/>
            <a:ext cx="914400" cy="10081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570584" y="5445224"/>
            <a:ext cx="914400" cy="10081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Nach links gekrümmter Pfeil 10"/>
          <p:cNvSpPr/>
          <p:nvPr/>
        </p:nvSpPr>
        <p:spPr>
          <a:xfrm>
            <a:off x="3563888" y="1628800"/>
            <a:ext cx="720080" cy="4464496"/>
          </a:xfrm>
          <a:prstGeom prst="curvedLef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2047" y="1542677"/>
            <a:ext cx="914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147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DE" sz="2800" dirty="0" smtClean="0"/>
              <a:t>Wir betrachten den Staatshaushalt:</a:t>
            </a:r>
            <a:endParaRPr lang="de-DE" sz="2800" dirty="0"/>
          </a:p>
        </p:txBody>
      </p:sp>
      <p:sp>
        <p:nvSpPr>
          <p:cNvPr id="3" name="Inhaltsplatzhalter 2"/>
          <p:cNvSpPr>
            <a:spLocks noGrp="1"/>
          </p:cNvSpPr>
          <p:nvPr>
            <p:ph sz="half" idx="1"/>
          </p:nvPr>
        </p:nvSpPr>
        <p:spPr>
          <a:xfrm>
            <a:off x="395536" y="980728"/>
            <a:ext cx="4176464" cy="5688632"/>
          </a:xfrm>
        </p:spPr>
        <p:txBody>
          <a:bodyPr>
            <a:normAutofit/>
          </a:bodyPr>
          <a:lstStyle/>
          <a:p>
            <a:pPr marL="0" indent="0">
              <a:buNone/>
            </a:pPr>
            <a:r>
              <a:rPr lang="de-DE" sz="1600" dirty="0" smtClean="0"/>
              <a:t>          Die Schuldenbremse (gestrichelte Linie)</a:t>
            </a:r>
          </a:p>
          <a:p>
            <a:pPr marL="0" indent="0">
              <a:buNone/>
            </a:pPr>
            <a:r>
              <a:rPr lang="de-DE" sz="1600" dirty="0"/>
              <a:t> </a:t>
            </a:r>
            <a:r>
              <a:rPr lang="de-DE" sz="1600" dirty="0" smtClean="0"/>
              <a:t>                       Der private Einnahmenüberschuss</a:t>
            </a:r>
          </a:p>
          <a:p>
            <a:pPr marL="0" indent="0">
              <a:buNone/>
            </a:pPr>
            <a:r>
              <a:rPr lang="de-DE" sz="1600" dirty="0"/>
              <a:t> </a:t>
            </a:r>
            <a:r>
              <a:rPr lang="de-DE" sz="1600" dirty="0" smtClean="0"/>
              <a:t>                       (roter Pfeil im weißen Rechteck) </a:t>
            </a:r>
            <a:endParaRPr lang="de-DE" sz="1600" dirty="0"/>
          </a:p>
        </p:txBody>
      </p:sp>
      <p:sp>
        <p:nvSpPr>
          <p:cNvPr id="4" name="Inhaltsplatzhalter 3"/>
          <p:cNvSpPr>
            <a:spLocks noGrp="1"/>
          </p:cNvSpPr>
          <p:nvPr>
            <p:ph sz="half" idx="2"/>
          </p:nvPr>
        </p:nvSpPr>
        <p:spPr>
          <a:xfrm>
            <a:off x="5292080" y="1600200"/>
            <a:ext cx="3672408" cy="4525963"/>
          </a:xfrm>
        </p:spPr>
        <p:txBody>
          <a:bodyPr>
            <a:normAutofit/>
          </a:bodyPr>
          <a:lstStyle/>
          <a:p>
            <a:pPr marL="0" indent="0">
              <a:buNone/>
            </a:pPr>
            <a:r>
              <a:rPr lang="de-DE" sz="1600" dirty="0" smtClean="0"/>
              <a:t>Links sehen Sie jetzt die Darstellung mit dem Staatshaushalt (die ursprüngliche Säule wurde zerlegt in Staat und Privat). </a:t>
            </a:r>
          </a:p>
          <a:p>
            <a:pPr marL="0" indent="0">
              <a:buNone/>
            </a:pPr>
            <a:endParaRPr lang="de-DE" sz="1600" dirty="0"/>
          </a:p>
          <a:p>
            <a:pPr marL="0" indent="0">
              <a:buNone/>
            </a:pPr>
            <a:r>
              <a:rPr lang="de-DE" sz="1600" dirty="0" smtClean="0"/>
              <a:t>Wie groß die Säule für den Staat jeweils ausfällt, hängt von der Definition der Staatsausgaben und Einnahmen ab. Ob also Sozialversicherungen und Renten mit Sozialabgaben und Auszahlungen zu dem Sektor Staat gezählt werden oder nicht.</a:t>
            </a:r>
          </a:p>
          <a:p>
            <a:pPr marL="0" indent="0">
              <a:buNone/>
            </a:pPr>
            <a:endParaRPr lang="de-DE" sz="1600" dirty="0"/>
          </a:p>
          <a:p>
            <a:pPr marL="0" indent="0">
              <a:buNone/>
            </a:pPr>
            <a:r>
              <a:rPr lang="de-DE" sz="1600" dirty="0" smtClean="0"/>
              <a:t>Unten rechts haben wir die privaten Ausgaben bei Privaten und ihren Firmen. Wir werden schnell sehen, dass sie nicht unabhängig vom Staatsdefizit sind.</a:t>
            </a:r>
            <a:endParaRPr lang="de-DE" sz="1600" dirty="0"/>
          </a:p>
        </p:txBody>
      </p:sp>
      <p:sp>
        <p:nvSpPr>
          <p:cNvPr id="5" name="Rechteck 4"/>
          <p:cNvSpPr/>
          <p:nvPr/>
        </p:nvSpPr>
        <p:spPr>
          <a:xfrm>
            <a:off x="496309" y="2924944"/>
            <a:ext cx="914400" cy="9144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Staats- einnahmen</a:t>
            </a:r>
            <a:endParaRPr lang="de-DE" sz="1200" dirty="0"/>
          </a:p>
        </p:txBody>
      </p:sp>
      <p:sp>
        <p:nvSpPr>
          <p:cNvPr id="6" name="Rechteck 5"/>
          <p:cNvSpPr/>
          <p:nvPr/>
        </p:nvSpPr>
        <p:spPr>
          <a:xfrm>
            <a:off x="1410709" y="2924944"/>
            <a:ext cx="914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3563888" y="2924944"/>
            <a:ext cx="914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Steuer- zahlungen, Abgaben</a:t>
            </a:r>
            <a:endParaRPr lang="de-DE" sz="1200" dirty="0"/>
          </a:p>
        </p:txBody>
      </p:sp>
      <p:sp>
        <p:nvSpPr>
          <p:cNvPr id="8" name="Rechteck 7"/>
          <p:cNvSpPr/>
          <p:nvPr/>
        </p:nvSpPr>
        <p:spPr>
          <a:xfrm>
            <a:off x="2649488" y="2204864"/>
            <a:ext cx="914400" cy="163448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Einnahmen aus Staatsaus- gaben</a:t>
            </a:r>
            <a:endParaRPr lang="de-DE" sz="1200" dirty="0"/>
          </a:p>
        </p:txBody>
      </p:sp>
      <p:sp>
        <p:nvSpPr>
          <p:cNvPr id="9" name="Rechteck 8"/>
          <p:cNvSpPr/>
          <p:nvPr/>
        </p:nvSpPr>
        <p:spPr>
          <a:xfrm>
            <a:off x="1410709" y="2204864"/>
            <a:ext cx="914400" cy="7200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smtClean="0">
                <a:solidFill>
                  <a:srgbClr val="FF0000"/>
                </a:solidFill>
              </a:rPr>
              <a:t>Staats- defizit</a:t>
            </a:r>
            <a:endParaRPr lang="de-DE" sz="1100" dirty="0">
              <a:solidFill>
                <a:srgbClr val="FF0000"/>
              </a:solidFill>
            </a:endParaRPr>
          </a:p>
        </p:txBody>
      </p:sp>
      <p:sp>
        <p:nvSpPr>
          <p:cNvPr id="10" name="Rechteck 9"/>
          <p:cNvSpPr/>
          <p:nvPr/>
        </p:nvSpPr>
        <p:spPr>
          <a:xfrm>
            <a:off x="3563888" y="3839344"/>
            <a:ext cx="914400" cy="25242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Ausgaben der Privaten bei Privaten</a:t>
            </a:r>
            <a:endParaRPr lang="de-DE" sz="1200" dirty="0"/>
          </a:p>
        </p:txBody>
      </p:sp>
      <p:sp>
        <p:nvSpPr>
          <p:cNvPr id="11" name="Rechteck 10"/>
          <p:cNvSpPr/>
          <p:nvPr/>
        </p:nvSpPr>
        <p:spPr>
          <a:xfrm>
            <a:off x="2649488" y="3839344"/>
            <a:ext cx="914400" cy="25242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Einnahmen der Privaten von Privaten</a:t>
            </a:r>
            <a:endParaRPr lang="de-DE" sz="1200" dirty="0"/>
          </a:p>
        </p:txBody>
      </p:sp>
      <p:cxnSp>
        <p:nvCxnSpPr>
          <p:cNvPr id="13" name="Gerade Verbindung 12"/>
          <p:cNvCxnSpPr/>
          <p:nvPr/>
        </p:nvCxnSpPr>
        <p:spPr>
          <a:xfrm>
            <a:off x="475349" y="2564904"/>
            <a:ext cx="398904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6" name="Nach rechts gekrümmter Pfeil 15"/>
          <p:cNvSpPr/>
          <p:nvPr/>
        </p:nvSpPr>
        <p:spPr>
          <a:xfrm>
            <a:off x="495648" y="1196752"/>
            <a:ext cx="365760" cy="1440160"/>
          </a:xfrm>
          <a:prstGeom prst="curvedRightArrow">
            <a:avLst>
              <a:gd name="adj1" fmla="val 6183"/>
              <a:gd name="adj2" fmla="val 50000"/>
              <a:gd name="adj3" fmla="val 25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18" name="Gerade Verbindung 17"/>
          <p:cNvCxnSpPr/>
          <p:nvPr/>
        </p:nvCxnSpPr>
        <p:spPr>
          <a:xfrm>
            <a:off x="2325109" y="3839344"/>
            <a:ext cx="324379"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2325109" y="2924944"/>
            <a:ext cx="1238779"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Pfeil nach oben 13"/>
          <p:cNvSpPr/>
          <p:nvPr/>
        </p:nvSpPr>
        <p:spPr>
          <a:xfrm>
            <a:off x="3778772" y="2204863"/>
            <a:ext cx="484632" cy="713447"/>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3563888" y="2204862"/>
            <a:ext cx="914400" cy="7000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Nach links gekrümmter Pfeil 16"/>
          <p:cNvSpPr/>
          <p:nvPr/>
        </p:nvSpPr>
        <p:spPr>
          <a:xfrm>
            <a:off x="4539578" y="1404475"/>
            <a:ext cx="365760" cy="1216152"/>
          </a:xfrm>
          <a:prstGeom prst="curved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3851615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DE" sz="2800" dirty="0" smtClean="0"/>
              <a:t>Wir senken das Staatsdefizit:</a:t>
            </a:r>
            <a:endParaRPr lang="de-DE" sz="2800" dirty="0"/>
          </a:p>
        </p:txBody>
      </p:sp>
      <p:sp>
        <p:nvSpPr>
          <p:cNvPr id="3" name="Inhaltsplatzhalter 2"/>
          <p:cNvSpPr>
            <a:spLocks noGrp="1"/>
          </p:cNvSpPr>
          <p:nvPr>
            <p:ph sz="half" idx="1"/>
          </p:nvPr>
        </p:nvSpPr>
        <p:spPr>
          <a:xfrm>
            <a:off x="395536" y="836712"/>
            <a:ext cx="4176464" cy="5832648"/>
          </a:xfrm>
        </p:spPr>
        <p:txBody>
          <a:bodyPr>
            <a:normAutofit/>
          </a:bodyPr>
          <a:lstStyle/>
          <a:p>
            <a:pPr marL="0" indent="0">
              <a:buNone/>
            </a:pPr>
            <a:r>
              <a:rPr lang="de-DE" sz="1600" dirty="0" smtClean="0"/>
              <a:t>Die Privaten senken ihre Ausgaben um einen Teil ihrer Einnahmeüberschüsse zu bewahren. Das gelingt, aber nur im Umfang der durch die Krise sinkenden Steuern und Abgaben. Dabei bricht die Konjunktur stark ein.</a:t>
            </a:r>
            <a:endParaRPr lang="de-DE" sz="1600" dirty="0"/>
          </a:p>
        </p:txBody>
      </p:sp>
      <p:sp>
        <p:nvSpPr>
          <p:cNvPr id="4" name="Inhaltsplatzhalter 3"/>
          <p:cNvSpPr>
            <a:spLocks noGrp="1"/>
          </p:cNvSpPr>
          <p:nvPr>
            <p:ph sz="half" idx="2"/>
          </p:nvPr>
        </p:nvSpPr>
        <p:spPr>
          <a:xfrm>
            <a:off x="5292080" y="1124744"/>
            <a:ext cx="3672408" cy="5328592"/>
          </a:xfrm>
        </p:spPr>
        <p:txBody>
          <a:bodyPr>
            <a:normAutofit/>
          </a:bodyPr>
          <a:lstStyle/>
          <a:p>
            <a:pPr marL="0" indent="0">
              <a:buNone/>
            </a:pPr>
            <a:r>
              <a:rPr lang="de-DE" sz="1600" dirty="0" smtClean="0"/>
              <a:t>Der Staat reduziert also die Ausgaben und damit gleichzeitig die Einnahmen der Privaten. Das Staatsdefizit sinkt aber nicht in der Höhe der reduzierten Ausgaben, weil gleichzeitig die Staatseinnahmen mit dem Sparen der Privaten weniger werden.</a:t>
            </a:r>
          </a:p>
          <a:p>
            <a:pPr marL="0" indent="0">
              <a:buNone/>
            </a:pPr>
            <a:endParaRPr lang="de-DE" sz="1600" dirty="0"/>
          </a:p>
          <a:p>
            <a:pPr marL="0" indent="0">
              <a:buNone/>
            </a:pPr>
            <a:r>
              <a:rPr lang="de-DE" sz="1600" dirty="0" smtClean="0"/>
              <a:t>Die Privaten haben auf die Reduzierung ihrer Einnahmeüberschüsse reagiert und ihre Ausgaben gesenkt. Dabei sinken die privaten Einnahmen entsprechend stark und erst als zweiter Effekt sinken die Steuern und Abgaben an den Staat.</a:t>
            </a:r>
          </a:p>
          <a:p>
            <a:pPr marL="0" indent="0">
              <a:buNone/>
            </a:pPr>
            <a:endParaRPr lang="de-DE" sz="1600" dirty="0"/>
          </a:p>
          <a:p>
            <a:pPr marL="0" indent="0">
              <a:buNone/>
            </a:pPr>
            <a:r>
              <a:rPr lang="de-DE" sz="1600" dirty="0" smtClean="0"/>
              <a:t>Die Senkung der privaten Ausgaben und damit der privaten Einnahmen muss zu einem sehr starken Konjunktureinbruch führen, um die gewohnten privaten Einnahmeüberschüsse teilweise zu erhalten.</a:t>
            </a:r>
          </a:p>
          <a:p>
            <a:pPr marL="0" indent="0">
              <a:buNone/>
            </a:pPr>
            <a:endParaRPr lang="de-DE" sz="1600" dirty="0"/>
          </a:p>
        </p:txBody>
      </p:sp>
      <p:sp>
        <p:nvSpPr>
          <p:cNvPr id="5" name="Rechteck 4"/>
          <p:cNvSpPr/>
          <p:nvPr/>
        </p:nvSpPr>
        <p:spPr>
          <a:xfrm>
            <a:off x="495648" y="2924943"/>
            <a:ext cx="914400" cy="9144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Staats- einnahmen</a:t>
            </a:r>
            <a:endParaRPr lang="de-DE" sz="1200" dirty="0"/>
          </a:p>
        </p:txBody>
      </p:sp>
      <p:sp>
        <p:nvSpPr>
          <p:cNvPr id="6" name="Rechteck 5"/>
          <p:cNvSpPr/>
          <p:nvPr/>
        </p:nvSpPr>
        <p:spPr>
          <a:xfrm>
            <a:off x="1403648" y="3079124"/>
            <a:ext cx="914400" cy="7602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3563888" y="3084208"/>
            <a:ext cx="914400" cy="7551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Steuer- zahlungen, Abgaben</a:t>
            </a:r>
            <a:endParaRPr lang="de-DE" sz="1200" dirty="0"/>
          </a:p>
        </p:txBody>
      </p:sp>
      <p:sp>
        <p:nvSpPr>
          <p:cNvPr id="8" name="Rechteck 7"/>
          <p:cNvSpPr/>
          <p:nvPr/>
        </p:nvSpPr>
        <p:spPr>
          <a:xfrm>
            <a:off x="2649488" y="2204864"/>
            <a:ext cx="914400" cy="163448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Einnahmen aus Staatsaus- gaben</a:t>
            </a:r>
            <a:endParaRPr lang="de-DE" sz="1200" dirty="0"/>
          </a:p>
        </p:txBody>
      </p:sp>
      <p:sp>
        <p:nvSpPr>
          <p:cNvPr id="9" name="Rechteck 8"/>
          <p:cNvSpPr/>
          <p:nvPr/>
        </p:nvSpPr>
        <p:spPr>
          <a:xfrm>
            <a:off x="1403648" y="2400595"/>
            <a:ext cx="914400" cy="6886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smtClean="0">
                <a:solidFill>
                  <a:srgbClr val="FF0000"/>
                </a:solidFill>
              </a:rPr>
              <a:t>Staats- defizit</a:t>
            </a:r>
            <a:endParaRPr lang="de-DE" sz="1100" dirty="0">
              <a:solidFill>
                <a:srgbClr val="FF0000"/>
              </a:solidFill>
            </a:endParaRPr>
          </a:p>
        </p:txBody>
      </p:sp>
      <p:sp>
        <p:nvSpPr>
          <p:cNvPr id="10" name="Rechteck 9"/>
          <p:cNvSpPr/>
          <p:nvPr/>
        </p:nvSpPr>
        <p:spPr>
          <a:xfrm>
            <a:off x="3563888" y="3839344"/>
            <a:ext cx="914400" cy="18939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Ausgaben der Privaten bei Privaten</a:t>
            </a:r>
            <a:endParaRPr lang="de-DE" sz="1200" dirty="0"/>
          </a:p>
        </p:txBody>
      </p:sp>
      <p:sp>
        <p:nvSpPr>
          <p:cNvPr id="11" name="Rechteck 10"/>
          <p:cNvSpPr/>
          <p:nvPr/>
        </p:nvSpPr>
        <p:spPr>
          <a:xfrm>
            <a:off x="2649488" y="3839344"/>
            <a:ext cx="914400" cy="189391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t>Einnahmen der Privaten von Privaten</a:t>
            </a:r>
            <a:endParaRPr lang="de-DE" sz="1200" dirty="0"/>
          </a:p>
        </p:txBody>
      </p:sp>
      <p:cxnSp>
        <p:nvCxnSpPr>
          <p:cNvPr id="13" name="Gerade Verbindung 12"/>
          <p:cNvCxnSpPr/>
          <p:nvPr/>
        </p:nvCxnSpPr>
        <p:spPr>
          <a:xfrm flipV="1">
            <a:off x="495648" y="2551336"/>
            <a:ext cx="4076352" cy="1356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p:nvCxnSpPr>
        <p:spPr>
          <a:xfrm>
            <a:off x="1425824" y="3839343"/>
            <a:ext cx="3058864" cy="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1403648" y="2873710"/>
            <a:ext cx="2160240"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2649488" y="2204864"/>
            <a:ext cx="914400" cy="3464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1403648" y="2204864"/>
            <a:ext cx="914400" cy="3491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Pfeil nach unten 14"/>
          <p:cNvSpPr/>
          <p:nvPr/>
        </p:nvSpPr>
        <p:spPr>
          <a:xfrm>
            <a:off x="3321572" y="2204864"/>
            <a:ext cx="484632" cy="34918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560995" y="2886051"/>
            <a:ext cx="914400" cy="2102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495648" y="2880968"/>
            <a:ext cx="914400" cy="22040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Pfeil nach unten 24"/>
          <p:cNvSpPr/>
          <p:nvPr/>
        </p:nvSpPr>
        <p:spPr>
          <a:xfrm>
            <a:off x="4242372" y="2433486"/>
            <a:ext cx="484632" cy="65580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Pfeil nach unten 25"/>
          <p:cNvSpPr/>
          <p:nvPr/>
        </p:nvSpPr>
        <p:spPr>
          <a:xfrm>
            <a:off x="253332" y="2868889"/>
            <a:ext cx="484632" cy="21023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p:cNvSpPr/>
          <p:nvPr/>
        </p:nvSpPr>
        <p:spPr>
          <a:xfrm>
            <a:off x="3560995" y="5733256"/>
            <a:ext cx="914400" cy="6303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p:cNvSpPr/>
          <p:nvPr/>
        </p:nvSpPr>
        <p:spPr>
          <a:xfrm>
            <a:off x="2646595" y="5733256"/>
            <a:ext cx="914400" cy="6303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Nach links gekrümmter Pfeil 28"/>
          <p:cNvSpPr/>
          <p:nvPr/>
        </p:nvSpPr>
        <p:spPr>
          <a:xfrm>
            <a:off x="4484688" y="1844824"/>
            <a:ext cx="735384" cy="4464496"/>
          </a:xfrm>
          <a:prstGeom prst="curved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34" name="Gerade Verbindung mit Pfeil 33"/>
          <p:cNvCxnSpPr>
            <a:stCxn id="25" idx="2"/>
            <a:endCxn id="26" idx="2"/>
          </p:cNvCxnSpPr>
          <p:nvPr/>
        </p:nvCxnSpPr>
        <p:spPr>
          <a:xfrm flipH="1" flipV="1">
            <a:off x="495648" y="3079125"/>
            <a:ext cx="3989040" cy="10166"/>
          </a:xfrm>
          <a:prstGeom prst="straightConnector1">
            <a:avLst/>
          </a:prstGeom>
          <a:ln w="127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3" name="Pfeil nach oben 42"/>
          <p:cNvSpPr/>
          <p:nvPr/>
        </p:nvSpPr>
        <p:spPr>
          <a:xfrm>
            <a:off x="3775879" y="2155442"/>
            <a:ext cx="484632" cy="713447"/>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9319728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930</Words>
  <Application>Microsoft Office PowerPoint</Application>
  <PresentationFormat>Bildschirmpräsentation (4:3)</PresentationFormat>
  <Paragraphs>121</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Schuldenbremse</vt:lpstr>
      <vt:lpstr>Saldenmechanik des Sparens</vt:lpstr>
      <vt:lpstr>Wir halbieren die Verschuldung:</vt:lpstr>
      <vt:lpstr>Das Staatsdefizit</vt:lpstr>
      <vt:lpstr>Wir erhöhen das Staatsdefizit:</vt:lpstr>
      <vt:lpstr>Wir senken das Staatsdefizit:</vt:lpstr>
      <vt:lpstr>Wir sparen an den Armen:</vt:lpstr>
      <vt:lpstr>Wir betrachten den Staatshaushalt:</vt:lpstr>
      <vt:lpstr>Wir senken das Staatsdefizit: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Schuldenbremse</dc:title>
  <dc:creator>Neukopie</dc:creator>
  <cp:lastModifiedBy>Wolf</cp:lastModifiedBy>
  <cp:revision>40</cp:revision>
  <dcterms:created xsi:type="dcterms:W3CDTF">2012-07-17T09:18:49Z</dcterms:created>
  <dcterms:modified xsi:type="dcterms:W3CDTF">2014-01-29T20:08:38Z</dcterms:modified>
</cp:coreProperties>
</file>